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9" r:id="rId4"/>
    <p:sldId id="268" r:id="rId5"/>
    <p:sldId id="270" r:id="rId6"/>
    <p:sldId id="267" r:id="rId7"/>
    <p:sldId id="258" r:id="rId8"/>
    <p:sldId id="259" r:id="rId9"/>
    <p:sldId id="260" r:id="rId10"/>
    <p:sldId id="271" r:id="rId11"/>
    <p:sldId id="261" r:id="rId12"/>
    <p:sldId id="262" r:id="rId13"/>
    <p:sldId id="263" r:id="rId14"/>
    <p:sldId id="264" r:id="rId15"/>
    <p:sldId id="272" r:id="rId16"/>
    <p:sldId id="266" r:id="rId17"/>
    <p:sldId id="265" r:id="rId18"/>
  </p:sldIdLst>
  <p:sldSz cx="12192000" cy="6858000"/>
  <p:notesSz cx="987425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尾脇準一郎" initials="尾脇準一郎" lastIdx="5" clrIdx="0">
    <p:extLst>
      <p:ext uri="{19B8F6BF-5375-455C-9EA6-DF929625EA0E}">
        <p15:presenceInfo xmlns:p15="http://schemas.microsoft.com/office/powerpoint/2012/main" userId="d08194c20df9e4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7" autoAdjust="0"/>
    <p:restoredTop sz="86344" autoAdjust="0"/>
  </p:normalViewPr>
  <p:slideViewPr>
    <p:cSldViewPr snapToGrid="0">
      <p:cViewPr varScale="1">
        <p:scale>
          <a:sx n="29" d="100"/>
          <a:sy n="29" d="100"/>
        </p:scale>
        <p:origin x="72" y="1315"/>
      </p:cViewPr>
      <p:guideLst/>
    </p:cSldViewPr>
  </p:slideViewPr>
  <p:outlineViewPr>
    <p:cViewPr>
      <p:scale>
        <a:sx n="33" d="100"/>
        <a:sy n="33" d="100"/>
      </p:scale>
      <p:origin x="0" y="-1805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91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0-20T05:25:42.386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  <p:cm authorId="1" dt="2016-10-20T05:30:49.469" idx="2">
    <p:pos x="146" y="146"/>
    <p:text/>
    <p:extLst>
      <p:ext uri="{C676402C-5697-4E1C-873F-D02D1690AC5C}">
        <p15:threadingInfo xmlns:p15="http://schemas.microsoft.com/office/powerpoint/2012/main" timeZoneBias="-540"/>
      </p:ext>
    </p:extLst>
  </p:cm>
  <p:cm authorId="1" dt="2016-10-21T17:10:58.448" idx="5">
    <p:pos x="282" y="282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8842" cy="344091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93126" y="1"/>
            <a:ext cx="4278842" cy="344091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r">
              <a:defRPr sz="1300"/>
            </a:lvl1pPr>
          </a:lstStyle>
          <a:p>
            <a:fld id="{8C2DDA50-7D5E-444D-BA30-6FC7D2940132}" type="datetimeFigureOut">
              <a:rPr kumimoji="1" lang="ja-JP" altLang="en-US" smtClean="0"/>
              <a:t>2016/10/21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513911"/>
            <a:ext cx="4278842" cy="344090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93126" y="6513911"/>
            <a:ext cx="4278842" cy="344090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r">
              <a:defRPr sz="1300"/>
            </a:lvl1pPr>
          </a:lstStyle>
          <a:p>
            <a:fld id="{2FC3FBEF-B53A-466F-948D-26A4EAE4EE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94754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8842" cy="344091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93126" y="1"/>
            <a:ext cx="4278842" cy="344091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r">
              <a:defRPr sz="1300"/>
            </a:lvl1pPr>
          </a:lstStyle>
          <a:p>
            <a:fld id="{B2AE228D-A8CC-4899-B546-47341D4E1E8D}" type="datetimeFigureOut">
              <a:rPr kumimoji="1" lang="ja-JP" altLang="en-US" smtClean="0"/>
              <a:t>2016/10/21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881313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5" tIns="48007" rIns="96015" bIns="4800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7426" y="3300413"/>
            <a:ext cx="7899400" cy="2700338"/>
          </a:xfrm>
          <a:prstGeom prst="rect">
            <a:avLst/>
          </a:prstGeom>
        </p:spPr>
        <p:txBody>
          <a:bodyPr vert="horz" lIns="96015" tIns="48007" rIns="96015" bIns="48007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6513911"/>
            <a:ext cx="4278842" cy="344090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93126" y="6513911"/>
            <a:ext cx="4278842" cy="344090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r">
              <a:defRPr sz="1300"/>
            </a:lvl1pPr>
          </a:lstStyle>
          <a:p>
            <a:fld id="{6B8D4FC4-1C4A-4534-9799-8C2DCB313D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6369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1856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4146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建坪：</a:t>
            </a:r>
            <a:r>
              <a:rPr kumimoji="1" lang="en-US" altLang="ja-JP" dirty="0" smtClean="0"/>
              <a:t>28.9</a:t>
            </a:r>
            <a:r>
              <a:rPr kumimoji="1" lang="ja-JP" altLang="en-US" dirty="0" smtClean="0"/>
              <a:t>坪（</a:t>
            </a:r>
            <a:r>
              <a:rPr kumimoji="1" lang="en-US" altLang="ja-JP" dirty="0" smtClean="0"/>
              <a:t>96.93</a:t>
            </a:r>
            <a:r>
              <a:rPr kumimoji="1" lang="ja-JP" altLang="en-US" dirty="0" smtClean="0"/>
              <a:t>㎡）総面積：</a:t>
            </a:r>
            <a:r>
              <a:rPr kumimoji="1" lang="en-US" altLang="ja-JP" dirty="0" smtClean="0"/>
              <a:t>68</a:t>
            </a:r>
            <a:r>
              <a:rPr kumimoji="1" lang="ja-JP" altLang="en-US" dirty="0" smtClean="0"/>
              <a:t>坪（</a:t>
            </a:r>
            <a:r>
              <a:rPr kumimoji="1" lang="en-US" altLang="ja-JP" dirty="0" smtClean="0"/>
              <a:t>226.64</a:t>
            </a:r>
            <a:r>
              <a:rPr kumimoji="1" lang="ja-JP" altLang="en-US" dirty="0" smtClean="0"/>
              <a:t>㎡）</a:t>
            </a:r>
            <a:endParaRPr kumimoji="1" lang="en-US" altLang="ja-JP" dirty="0" smtClean="0"/>
          </a:p>
          <a:p>
            <a:r>
              <a:rPr kumimoji="1" lang="en-US" altLang="ja-JP" dirty="0" smtClean="0"/>
              <a:t>IF:</a:t>
            </a:r>
            <a:r>
              <a:rPr kumimoji="1" lang="ja-JP" altLang="en-US" dirty="0" smtClean="0"/>
              <a:t>寺子屋塾用　２</a:t>
            </a:r>
            <a:r>
              <a:rPr kumimoji="1" lang="en-US" altLang="ja-JP" dirty="0" smtClean="0"/>
              <a:t>F</a:t>
            </a:r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部屋、　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階：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部屋　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階：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部屋</a:t>
            </a:r>
            <a:endParaRPr kumimoji="1" lang="en-US" altLang="ja-JP" dirty="0" smtClean="0"/>
          </a:p>
          <a:p>
            <a:r>
              <a:rPr kumimoji="1" lang="ja-JP" altLang="en-US" dirty="0" smtClean="0"/>
              <a:t>計、住居は</a:t>
            </a:r>
            <a:r>
              <a:rPr kumimoji="1" lang="en-US" altLang="ja-JP" dirty="0" smtClean="0"/>
              <a:t>8</a:t>
            </a:r>
            <a:r>
              <a:rPr kumimoji="1" lang="ja-JP" altLang="en-US" dirty="0" smtClean="0"/>
              <a:t>部屋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6443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585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3669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0266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942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6376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準備期間</a:t>
            </a:r>
            <a:r>
              <a:rPr kumimoji="1" lang="en-US" altLang="ja-JP" dirty="0" smtClean="0"/>
              <a:t>6</a:t>
            </a:r>
            <a:r>
              <a:rPr kumimoji="1" lang="ja-JP" altLang="en-US" dirty="0" smtClean="0"/>
              <a:t>年を経て、 </a:t>
            </a:r>
            <a:r>
              <a:rPr kumimoji="1" lang="en-US" altLang="ja-JP" dirty="0" smtClean="0"/>
              <a:t>2014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8</a:t>
            </a:r>
            <a:r>
              <a:rPr kumimoji="1" lang="ja-JP" altLang="en-US" dirty="0" smtClean="0"/>
              <a:t>月インターナショナルスクール・オブ・アジア</a:t>
            </a:r>
            <a:r>
              <a:rPr kumimoji="1" lang="ja-JP" altLang="en-US" dirty="0" smtClean="0"/>
              <a:t>軽井沢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ISAK</a:t>
            </a:r>
            <a:r>
              <a:rPr kumimoji="1" lang="ja-JP" altLang="en-US" dirty="0" smtClean="0"/>
              <a:t>）を開校、一期生</a:t>
            </a:r>
            <a:r>
              <a:rPr kumimoji="1" lang="en-US" altLang="ja-JP" dirty="0" smtClean="0"/>
              <a:t>49</a:t>
            </a:r>
            <a:r>
              <a:rPr kumimoji="1" lang="ja-JP" altLang="en-US" dirty="0" smtClean="0"/>
              <a:t>人。</a:t>
            </a:r>
            <a:r>
              <a:rPr kumimoji="1" lang="en-US" altLang="ja-JP" dirty="0" smtClean="0"/>
              <a:t>19</a:t>
            </a:r>
            <a:r>
              <a:rPr kumimoji="1" lang="ja-JP" altLang="en-US" dirty="0" smtClean="0"/>
              <a:t>カ国出身の生徒たちは、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年</a:t>
            </a:r>
            <a:r>
              <a:rPr kumimoji="1" lang="ja-JP" altLang="en-US" dirty="0" smtClean="0"/>
              <a:t>経った今</a:t>
            </a:r>
            <a:r>
              <a:rPr kumimoji="1" lang="ja-JP" altLang="en-US" dirty="0" smtClean="0"/>
              <a:t>、</a:t>
            </a:r>
            <a:r>
              <a:rPr kumimoji="1" lang="en-US" altLang="ja-JP" dirty="0" smtClean="0"/>
              <a:t>39</a:t>
            </a:r>
            <a:r>
              <a:rPr kumimoji="1" lang="ja-JP" altLang="en-US" dirty="0" smtClean="0"/>
              <a:t>カ国</a:t>
            </a:r>
            <a:r>
              <a:rPr kumimoji="1" lang="en-US" altLang="ja-JP" dirty="0" smtClean="0"/>
              <a:t>150</a:t>
            </a:r>
            <a:r>
              <a:rPr kumimoji="1" lang="ja-JP" altLang="en-US" dirty="0" smtClean="0"/>
              <a:t>名の生徒が在籍。</a:t>
            </a:r>
          </a:p>
          <a:p>
            <a:endParaRPr kumimoji="1" lang="ja-JP" altLang="en-US" dirty="0" smtClean="0"/>
          </a:p>
          <a:p>
            <a:r>
              <a:rPr kumimoji="1" lang="en-US" altLang="ja-JP" dirty="0" smtClean="0"/>
              <a:t>ISAK</a:t>
            </a:r>
            <a:r>
              <a:rPr kumimoji="1" lang="ja-JP" altLang="en-US" dirty="0" smtClean="0"/>
              <a:t>では、生徒達が、自分だけのためではなく、他者や社会のために考え、行動を起こすことのできる人となれるよう、導いています</a:t>
            </a:r>
            <a:r>
              <a:rPr kumimoji="1" lang="ja-JP" altLang="en-US" dirty="0" smtClean="0"/>
              <a:t>。これから</a:t>
            </a:r>
            <a:r>
              <a:rPr kumimoji="1" lang="ja-JP" altLang="en-US" dirty="0" smtClean="0"/>
              <a:t>先、公私共に素晴らしい人生、そして成功を手にするための準備をする場所となることを、確信しています。</a:t>
            </a:r>
          </a:p>
          <a:p>
            <a:endParaRPr kumimoji="1" lang="ja-JP" altLang="en-US" dirty="0" smtClean="0"/>
          </a:p>
          <a:p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ISAK</a:t>
            </a:r>
            <a:r>
              <a:rPr kumimoji="1" lang="ja-JP" altLang="en-US" dirty="0" smtClean="0"/>
              <a:t>は日本で唯一の</a:t>
            </a:r>
            <a:r>
              <a:rPr kumimoji="1" lang="ja-JP" altLang="en-US" dirty="0" smtClean="0"/>
              <a:t>全寮制国際高校。 アジア</a:t>
            </a:r>
            <a:r>
              <a:rPr kumimoji="1" lang="ja-JP" altLang="en-US" dirty="0" smtClean="0"/>
              <a:t>太平洋地域、そしてグローバル社会のために新たなフロンティアを</a:t>
            </a:r>
            <a:r>
              <a:rPr kumimoji="1" lang="ja-JP" altLang="en-US" dirty="0" smtClean="0"/>
              <a:t>創出</a:t>
            </a:r>
            <a:r>
              <a:rPr kumimoji="1" lang="ja-JP" altLang="en-US" dirty="0" smtClean="0"/>
              <a:t>し変革を起こせるチェンジメーカー</a:t>
            </a:r>
            <a:r>
              <a:rPr kumimoji="1" lang="ja-JP" altLang="en-US" dirty="0" smtClean="0"/>
              <a:t>を育てる</a:t>
            </a:r>
            <a:r>
              <a:rPr kumimoji="1" lang="ja-JP" altLang="en-US" dirty="0" smtClean="0"/>
              <a:t>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211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2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627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0CE34-69A7-4CD5-A3D7-9FF18CC5ABEB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23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7663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4925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2016</a:t>
            </a:r>
            <a:r>
              <a:rPr kumimoji="1" lang="ja-JP" altLang="en-US" dirty="0" smtClean="0"/>
              <a:t>年度予算案を家計に例えると</a:t>
            </a:r>
            <a:r>
              <a:rPr kumimoji="1" lang="en-US" altLang="ja-JP" dirty="0" smtClean="0"/>
              <a:t>…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2015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12</a:t>
            </a:r>
            <a:r>
              <a:rPr kumimoji="1" lang="ja-JP" altLang="en-US" dirty="0" smtClean="0"/>
              <a:t>月）</a:t>
            </a:r>
          </a:p>
          <a:p>
            <a:r>
              <a:rPr kumimoji="1" lang="en-US" altLang="ja-JP" dirty="0" smtClean="0"/>
              <a:t>http://www.jiji.com/jc/graphics?p=ve_pol_yosanzaisei20151224j-03-w480</a:t>
            </a:r>
          </a:p>
          <a:p>
            <a:r>
              <a:rPr kumimoji="1" lang="ja-JP" altLang="en-US" dirty="0" smtClean="0"/>
              <a:t>平成</a:t>
            </a:r>
            <a:r>
              <a:rPr kumimoji="1" lang="en-US" altLang="ja-JP" dirty="0" smtClean="0"/>
              <a:t>25</a:t>
            </a:r>
            <a:r>
              <a:rPr kumimoji="1" lang="ja-JP" altLang="en-US" dirty="0" smtClean="0"/>
              <a:t>年度の国家支出、</a:t>
            </a:r>
            <a:r>
              <a:rPr kumimoji="1" lang="en-US" altLang="ja-JP" dirty="0" smtClean="0"/>
              <a:t>92</a:t>
            </a:r>
            <a:r>
              <a:rPr kumimoji="1" lang="ja-JP" altLang="en-US" dirty="0" smtClean="0"/>
              <a:t>兆</a:t>
            </a:r>
            <a:r>
              <a:rPr kumimoji="1" lang="en-US" altLang="ja-JP" dirty="0" smtClean="0"/>
              <a:t>6115</a:t>
            </a:r>
            <a:r>
              <a:rPr kumimoji="1" lang="ja-JP" altLang="en-US" dirty="0" smtClean="0"/>
              <a:t>億円。</a:t>
            </a:r>
            <a:r>
              <a:rPr kumimoji="1" lang="en-US" altLang="ja-JP" dirty="0" smtClean="0"/>
              <a:t>100</a:t>
            </a:r>
            <a:r>
              <a:rPr kumimoji="1" lang="ja-JP" altLang="en-US" dirty="0" smtClean="0"/>
              <a:t>万分の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サイズに直して、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年間の生</a:t>
            </a:r>
          </a:p>
          <a:p>
            <a:r>
              <a:rPr kumimoji="1" lang="ja-JP" altLang="en-US" dirty="0" smtClean="0"/>
              <a:t>活に</a:t>
            </a:r>
            <a:r>
              <a:rPr kumimoji="1" lang="en-US" altLang="ja-JP" dirty="0" smtClean="0"/>
              <a:t>926</a:t>
            </a:r>
            <a:r>
              <a:rPr kumimoji="1" lang="ja-JP" altLang="en-US" dirty="0" smtClean="0"/>
              <a:t>万</a:t>
            </a:r>
            <a:r>
              <a:rPr kumimoji="1" lang="en-US" altLang="ja-JP" dirty="0" smtClean="0"/>
              <a:t>1150</a:t>
            </a:r>
            <a:r>
              <a:rPr kumimoji="1" lang="ja-JP" altLang="en-US" dirty="0" smtClean="0"/>
              <a:t>円使っている家計の例。</a:t>
            </a:r>
          </a:p>
          <a:p>
            <a:r>
              <a:rPr kumimoji="1" lang="ja-JP" altLang="en-US" dirty="0" smtClean="0"/>
              <a:t>年収</a:t>
            </a:r>
            <a:r>
              <a:rPr kumimoji="1" lang="en-US" altLang="ja-JP" dirty="0" smtClean="0"/>
              <a:t>472</a:t>
            </a:r>
            <a:r>
              <a:rPr kumimoji="1" lang="ja-JP" altLang="en-US" dirty="0" smtClean="0"/>
              <a:t>万円、年収なみの借金を毎年新たに借りて生活をしている？</a:t>
            </a:r>
          </a:p>
          <a:p>
            <a:r>
              <a:rPr kumimoji="1" lang="ja-JP" altLang="en-US" dirty="0" smtClean="0"/>
              <a:t>借金残高：</a:t>
            </a:r>
            <a:r>
              <a:rPr kumimoji="1" lang="en-US" altLang="ja-JP" dirty="0" smtClean="0"/>
              <a:t>8380</a:t>
            </a:r>
            <a:r>
              <a:rPr kumimoji="1" lang="ja-JP" altLang="en-US" dirty="0" smtClean="0"/>
              <a:t>万円</a:t>
            </a:r>
          </a:p>
          <a:p>
            <a:r>
              <a:rPr kumimoji="1" lang="ja-JP" altLang="en-US" dirty="0" smtClean="0"/>
              <a:t>いったい何に使っているの？これを家計に例えるなら、</a:t>
            </a:r>
          </a:p>
          <a:p>
            <a:r>
              <a:rPr kumimoji="1" lang="ja-JP" altLang="en-US" dirty="0" smtClean="0"/>
              <a:t> １． 生活費　 </a:t>
            </a:r>
            <a:r>
              <a:rPr kumimoji="1" lang="en-US" altLang="ja-JP" dirty="0" smtClean="0"/>
              <a:t>291</a:t>
            </a:r>
            <a:r>
              <a:rPr kumimoji="1" lang="ja-JP" altLang="en-US" dirty="0" smtClean="0"/>
              <a:t>万円（</a:t>
            </a:r>
            <a:r>
              <a:rPr kumimoji="1" lang="en-US" altLang="ja-JP" dirty="0" smtClean="0"/>
              <a:t>31.4</a:t>
            </a:r>
            <a:r>
              <a:rPr kumimoji="1" lang="ja-JP" altLang="en-US" dirty="0" smtClean="0"/>
              <a:t>％） 　　 社会保障費　</a:t>
            </a:r>
          </a:p>
          <a:p>
            <a:r>
              <a:rPr kumimoji="1" lang="ja-JP" altLang="en-US" dirty="0" smtClean="0"/>
              <a:t> ２． ローン返済　 </a:t>
            </a:r>
            <a:r>
              <a:rPr kumimoji="1" lang="en-US" altLang="ja-JP" dirty="0" smtClean="0"/>
              <a:t>222</a:t>
            </a:r>
            <a:r>
              <a:rPr kumimoji="1" lang="ja-JP" altLang="en-US" dirty="0" smtClean="0"/>
              <a:t>万円（</a:t>
            </a:r>
            <a:r>
              <a:rPr kumimoji="1" lang="en-US" altLang="ja-JP" dirty="0" smtClean="0"/>
              <a:t>24.0</a:t>
            </a:r>
            <a:r>
              <a:rPr kumimoji="1" lang="ja-JP" altLang="en-US" dirty="0" smtClean="0"/>
              <a:t>％） 　国債費</a:t>
            </a:r>
            <a:r>
              <a:rPr kumimoji="1" lang="en-US" altLang="ja-JP" dirty="0" smtClean="0"/>
              <a:t>(1000</a:t>
            </a:r>
            <a:r>
              <a:rPr kumimoji="1" lang="ja-JP" altLang="en-US" dirty="0" smtClean="0"/>
              <a:t>兆円を超す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　</a:t>
            </a:r>
          </a:p>
          <a:p>
            <a:r>
              <a:rPr kumimoji="1" lang="ja-JP" altLang="en-US" dirty="0" smtClean="0"/>
              <a:t> ３． 田舎へ仕送り　 </a:t>
            </a:r>
            <a:r>
              <a:rPr kumimoji="1" lang="en-US" altLang="ja-JP" dirty="0" smtClean="0"/>
              <a:t>163</a:t>
            </a:r>
            <a:r>
              <a:rPr kumimoji="1" lang="ja-JP" altLang="en-US" dirty="0" smtClean="0"/>
              <a:t>万円（</a:t>
            </a:r>
            <a:r>
              <a:rPr kumimoji="1" lang="en-US" altLang="ja-JP" dirty="0" smtClean="0"/>
              <a:t>17.7</a:t>
            </a:r>
            <a:r>
              <a:rPr kumimoji="1" lang="ja-JP" altLang="en-US" dirty="0" smtClean="0"/>
              <a:t>％）地方交付税交付金</a:t>
            </a:r>
          </a:p>
          <a:p>
            <a:r>
              <a:rPr kumimoji="1" lang="ja-JP" altLang="en-US" dirty="0" smtClean="0"/>
              <a:t> ４． 教育費　 </a:t>
            </a:r>
            <a:r>
              <a:rPr kumimoji="1" lang="en-US" altLang="ja-JP" dirty="0" smtClean="0"/>
              <a:t>53</a:t>
            </a:r>
            <a:r>
              <a:rPr kumimoji="1" lang="ja-JP" altLang="en-US" dirty="0" smtClean="0"/>
              <a:t>万円（</a:t>
            </a:r>
            <a:r>
              <a:rPr kumimoji="1" lang="en-US" altLang="ja-JP" dirty="0" smtClean="0"/>
              <a:t>5.8</a:t>
            </a:r>
            <a:r>
              <a:rPr kumimoji="1" lang="ja-JP" altLang="en-US" dirty="0" smtClean="0"/>
              <a:t>％） 　　　 文教・科学振興</a:t>
            </a:r>
          </a:p>
          <a:p>
            <a:r>
              <a:rPr kumimoji="1" lang="ja-JP" altLang="en-US" dirty="0" smtClean="0"/>
              <a:t> ５． 管理費　 </a:t>
            </a:r>
            <a:r>
              <a:rPr kumimoji="1" lang="en-US" altLang="ja-JP" dirty="0" smtClean="0"/>
              <a:t>52</a:t>
            </a:r>
            <a:r>
              <a:rPr kumimoji="1" lang="ja-JP" altLang="en-US" dirty="0" smtClean="0"/>
              <a:t>万円（</a:t>
            </a:r>
            <a:r>
              <a:rPr kumimoji="1" lang="en-US" altLang="ja-JP" dirty="0" smtClean="0"/>
              <a:t>5.7</a:t>
            </a:r>
            <a:r>
              <a:rPr kumimoji="1" lang="ja-JP" altLang="en-US" dirty="0" smtClean="0"/>
              <a:t>％） 　　　 公共事業</a:t>
            </a:r>
          </a:p>
          <a:p>
            <a:r>
              <a:rPr kumimoji="1" lang="ja-JP" altLang="en-US" dirty="0" smtClean="0"/>
              <a:t> ６． 安全対策　 </a:t>
            </a:r>
            <a:r>
              <a:rPr kumimoji="1" lang="en-US" altLang="ja-JP" dirty="0" smtClean="0"/>
              <a:t>47</a:t>
            </a:r>
            <a:r>
              <a:rPr kumimoji="1" lang="ja-JP" altLang="en-US" dirty="0" smtClean="0"/>
              <a:t>万円（</a:t>
            </a:r>
            <a:r>
              <a:rPr kumimoji="1" lang="en-US" altLang="ja-JP" dirty="0" smtClean="0"/>
              <a:t>5.1</a:t>
            </a:r>
            <a:r>
              <a:rPr kumimoji="1" lang="ja-JP" altLang="en-US" dirty="0" smtClean="0"/>
              <a:t>％）　　  防衛</a:t>
            </a:r>
          </a:p>
          <a:p>
            <a:r>
              <a:rPr kumimoji="1" lang="ja-JP" altLang="en-US" dirty="0" smtClean="0"/>
              <a:t> ７． 臨時支出 　</a:t>
            </a:r>
            <a:r>
              <a:rPr kumimoji="1" lang="en-US" altLang="ja-JP" dirty="0" smtClean="0"/>
              <a:t>94</a:t>
            </a:r>
            <a:r>
              <a:rPr kumimoji="1" lang="ja-JP" altLang="en-US" dirty="0" smtClean="0"/>
              <a:t>万円（</a:t>
            </a:r>
            <a:r>
              <a:rPr kumimoji="1" lang="en-US" altLang="ja-JP" dirty="0" smtClean="0"/>
              <a:t>10.2</a:t>
            </a:r>
            <a:r>
              <a:rPr kumimoji="1" lang="ja-JP" altLang="en-US" dirty="0" smtClean="0"/>
              <a:t>％）　  その他</a:t>
            </a:r>
          </a:p>
          <a:p>
            <a:r>
              <a:rPr kumimoji="1" lang="ja-JP" altLang="en-US" dirty="0" smtClean="0"/>
              <a:t>　年間の医療費総額</a:t>
            </a:r>
            <a:r>
              <a:rPr kumimoji="1" lang="en-US" altLang="ja-JP" dirty="0" smtClean="0"/>
              <a:t>40</a:t>
            </a:r>
            <a:r>
              <a:rPr kumimoji="1" lang="ja-JP" altLang="en-US" dirty="0" smtClean="0"/>
              <a:t>兆円突破。（</a:t>
            </a:r>
            <a:r>
              <a:rPr kumimoji="1" lang="en-US" altLang="ja-JP" dirty="0" smtClean="0"/>
              <a:t>2014</a:t>
            </a:r>
            <a:r>
              <a:rPr kumimoji="1" lang="ja-JP" altLang="en-US" dirty="0" smtClean="0"/>
              <a:t>年度）</a:t>
            </a:r>
          </a:p>
          <a:p>
            <a:r>
              <a:rPr kumimoji="1" lang="ja-JP" altLang="en-US" dirty="0" smtClean="0"/>
              <a:t>医療費全体の</a:t>
            </a:r>
            <a:r>
              <a:rPr kumimoji="1" lang="en-US" altLang="ja-JP" dirty="0" smtClean="0"/>
              <a:t>36</a:t>
            </a:r>
            <a:r>
              <a:rPr kumimoji="1" lang="ja-JP" altLang="en-US" dirty="0" smtClean="0"/>
              <a:t>％（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分の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以上）を占める</a:t>
            </a:r>
            <a:r>
              <a:rPr kumimoji="1" lang="en-US" altLang="ja-JP" dirty="0" smtClean="0"/>
              <a:t>75</a:t>
            </a:r>
            <a:r>
              <a:rPr kumimoji="1" lang="ja-JP" altLang="en-US" dirty="0" smtClean="0"/>
              <a:t>歳以上の医療費は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人当たり</a:t>
            </a:r>
            <a:r>
              <a:rPr kumimoji="1" lang="en-US" altLang="ja-JP" dirty="0" smtClean="0"/>
              <a:t>93</a:t>
            </a:r>
            <a:r>
              <a:rPr kumimoji="1" lang="ja-JP" altLang="en-US" dirty="0" smtClean="0"/>
              <a:t>万</a:t>
            </a:r>
          </a:p>
          <a:p>
            <a:r>
              <a:rPr kumimoji="1" lang="en-US" altLang="ja-JP" dirty="0" smtClean="0"/>
              <a:t>1000</a:t>
            </a:r>
            <a:r>
              <a:rPr kumimoji="1" lang="ja-JP" altLang="en-US" dirty="0" smtClean="0"/>
              <a:t>円。</a:t>
            </a:r>
            <a:r>
              <a:rPr kumimoji="1" lang="en-US" altLang="ja-JP" dirty="0" smtClean="0"/>
              <a:t>75</a:t>
            </a:r>
            <a:r>
              <a:rPr kumimoji="1" lang="ja-JP" altLang="en-US" dirty="0" smtClean="0"/>
              <a:t>歳未満は</a:t>
            </a:r>
            <a:r>
              <a:rPr kumimoji="1" lang="en-US" altLang="ja-JP" dirty="0" smtClean="0"/>
              <a:t>21</a:t>
            </a:r>
            <a:r>
              <a:rPr kumimoji="1" lang="ja-JP" altLang="en-US" dirty="0" smtClean="0"/>
              <a:t>万</a:t>
            </a:r>
            <a:r>
              <a:rPr kumimoji="1" lang="en-US" altLang="ja-JP" dirty="0" smtClean="0"/>
              <a:t>1000</a:t>
            </a:r>
            <a:r>
              <a:rPr kumimoji="1" lang="ja-JP" altLang="en-US" dirty="0" smtClean="0"/>
              <a:t>円</a:t>
            </a:r>
            <a:r>
              <a:rPr kumimoji="1" lang="en-US" altLang="ja-JP" dirty="0" smtClean="0"/>
              <a:t>4.4</a:t>
            </a:r>
            <a:r>
              <a:rPr kumimoji="1" lang="ja-JP" altLang="en-US" dirty="0" smtClean="0"/>
              <a:t>倍である。</a:t>
            </a:r>
          </a:p>
          <a:p>
            <a:r>
              <a:rPr kumimoji="1" lang="ja-JP" altLang="en-US" dirty="0" smtClean="0"/>
              <a:t>なぜ、医療費の伸びを止めることができないのか。⇒薬・少子化・高齢化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379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11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建坪：</a:t>
            </a:r>
            <a:r>
              <a:rPr kumimoji="1" lang="en-US" altLang="ja-JP" dirty="0" smtClean="0"/>
              <a:t>300</a:t>
            </a:r>
            <a:r>
              <a:rPr kumimoji="1" lang="ja-JP" altLang="en-US" dirty="0" smtClean="0"/>
              <a:t>坪、青木建設が社員保養施設として建築。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最近まで国際放送テレビが保障施設として使用。</a:t>
            </a:r>
            <a:endParaRPr kumimoji="1" lang="en-US" altLang="ja-JP" dirty="0" smtClean="0"/>
          </a:p>
          <a:p>
            <a:r>
              <a:rPr kumimoji="1" lang="en-US" altLang="ja-JP" dirty="0" smtClean="0"/>
              <a:t>3</a:t>
            </a:r>
            <a:r>
              <a:rPr kumimoji="1" lang="ja-JP" altLang="en-US" dirty="0" smtClean="0"/>
              <a:t>階建て、鉄筋、地下</a:t>
            </a:r>
            <a:r>
              <a:rPr kumimoji="1" lang="en-US" altLang="ja-JP" dirty="0" smtClean="0"/>
              <a:t>B</a:t>
            </a:r>
            <a:r>
              <a:rPr kumimoji="1" lang="ja-JP" altLang="en-US" dirty="0" smtClean="0"/>
              <a:t>１：書庫。物置、ダスキン分室</a:t>
            </a:r>
            <a:endParaRPr kumimoji="1" lang="en-US" altLang="ja-JP" dirty="0" smtClean="0"/>
          </a:p>
          <a:p>
            <a:r>
              <a:rPr kumimoji="1" lang="ja-JP" altLang="en-US" dirty="0" smtClean="0"/>
              <a:t>地上１</a:t>
            </a:r>
            <a:r>
              <a:rPr kumimoji="1" lang="en-US" altLang="ja-JP" dirty="0" smtClean="0"/>
              <a:t>F</a:t>
            </a:r>
            <a:r>
              <a:rPr kumimoji="1" lang="ja-JP" altLang="en-US" dirty="0" err="1" smtClean="0"/>
              <a:t>、</a:t>
            </a:r>
            <a:r>
              <a:rPr kumimoji="1" lang="ja-JP" altLang="en-US" dirty="0" smtClean="0"/>
              <a:t>ホール（</a:t>
            </a:r>
            <a:r>
              <a:rPr kumimoji="1" lang="en-US" altLang="ja-JP" dirty="0" smtClean="0"/>
              <a:t>30</a:t>
            </a:r>
            <a:r>
              <a:rPr kumimoji="1" lang="ja-JP" altLang="en-US" dirty="0" smtClean="0"/>
              <a:t>人程度）、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温泉風呂、洗濯場、食堂、炊事場、事務所、布団置き場</a:t>
            </a:r>
            <a:endParaRPr kumimoji="1" lang="en-US" altLang="ja-JP" dirty="0" smtClean="0"/>
          </a:p>
          <a:p>
            <a:r>
              <a:rPr kumimoji="1" lang="ja-JP" altLang="en-US" dirty="0" smtClean="0"/>
              <a:t>２</a:t>
            </a:r>
            <a:r>
              <a:rPr kumimoji="1" lang="en-US" altLang="ja-JP" dirty="0" smtClean="0"/>
              <a:t>F</a:t>
            </a:r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7</a:t>
            </a:r>
            <a:r>
              <a:rPr kumimoji="1" lang="ja-JP" altLang="en-US" dirty="0" smtClean="0"/>
              <a:t>部屋、物干し場、　屋上：</a:t>
            </a:r>
            <a:r>
              <a:rPr kumimoji="1" lang="en-US" altLang="ja-JP" dirty="0" smtClean="0"/>
              <a:t>200</a:t>
            </a:r>
            <a:r>
              <a:rPr kumimoji="1" lang="ja-JP" altLang="en-US" dirty="0" smtClean="0"/>
              <a:t>坪のスペース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D4FC4-1C4A-4534-9799-8C2DCB313DC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880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FDBF-3072-40A5-A186-65FB69176494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C0B18-FB8E-48D3-BBCF-FECF793C606A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9769-F1F5-41F4-BBD4-42E585A776AF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DB2C-3446-4266-A161-9692D9DD7156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67E9-8DB4-450A-BB0F-9C68233F10BD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AC25-D85F-4C62-AAA9-68B0AFA9E989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7099-0226-49A7-91B6-2D2B27441A38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EB8A-DED0-4F99-9D05-2018375D8771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7F8D-05A2-4A14-B30E-92E373723501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EB31-31D9-4609-9D10-C8261BA03183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EDD8-FFF5-478F-B181-E40562A04D79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C595-DDB5-4CE0-893F-9E4828B9FBD7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E8CF-107A-4C2B-B9F6-080008BC7131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30E43-143B-4813-897C-57B23309C553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642E-7FEA-4B6F-A082-2D84F8FD69E0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6EE71-1376-4679-AF03-32F6A0DB6EDB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D7A24-F10B-456A-BDEB-FEDED00B40DC}" type="datetime1">
              <a:rPr lang="en-US" altLang="ja-JP" smtClean="0"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431" y="2264207"/>
            <a:ext cx="2855681" cy="408340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80" y="2401824"/>
            <a:ext cx="2644330" cy="38617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370849" y="6824"/>
            <a:ext cx="8915399" cy="2149522"/>
          </a:xfrm>
        </p:spPr>
        <p:txBody>
          <a:bodyPr anchor="ctr"/>
          <a:lstStyle/>
          <a:p>
            <a:pPr algn="ctr"/>
            <a:r>
              <a:rPr kumimoji="1" lang="ja-JP" altLang="en-US" b="1" dirty="0" smtClean="0">
                <a:solidFill>
                  <a:srgbClr val="002060"/>
                </a:solidFill>
              </a:rPr>
              <a:t>伊豆・沼津の施設について</a:t>
            </a:r>
            <a:endParaRPr kumimoji="1" lang="ja-JP" altLang="en-US" b="1" dirty="0">
              <a:solidFill>
                <a:srgbClr val="00206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661313" y="1610437"/>
            <a:ext cx="8843299" cy="545909"/>
          </a:xfrm>
        </p:spPr>
        <p:txBody>
          <a:bodyPr/>
          <a:lstStyle/>
          <a:p>
            <a:r>
              <a:rPr kumimoji="1" lang="ja-JP" altLang="en-US" dirty="0" smtClean="0"/>
              <a:t>　　</a:t>
            </a:r>
            <a:r>
              <a:rPr kumimoji="1" lang="ja-JP" altLang="en-US" sz="2930" i="1" dirty="0" smtClean="0">
                <a:solidFill>
                  <a:srgbClr val="00B050"/>
                </a:solidFill>
                <a:ea typeface="+mj-ea"/>
              </a:rPr>
              <a:t>森・里・川・海の循環システムの再生を！</a:t>
            </a:r>
            <a:endParaRPr kumimoji="1" lang="ja-JP" altLang="en-US" sz="2930" i="1" dirty="0">
              <a:solidFill>
                <a:srgbClr val="00B050"/>
              </a:solidFill>
              <a:ea typeface="+mj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35424" y="4718304"/>
            <a:ext cx="7485888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50" b="1" dirty="0" smtClean="0"/>
              <a:t>2016</a:t>
            </a:r>
            <a:r>
              <a:rPr kumimoji="1" lang="ja-JP" altLang="en-US" sz="2050" b="1" dirty="0" smtClean="0"/>
              <a:t>年</a:t>
            </a:r>
            <a:r>
              <a:rPr kumimoji="1" lang="en-US" altLang="ja-JP" sz="2050" b="1" dirty="0" smtClean="0"/>
              <a:t>10</a:t>
            </a:r>
            <a:r>
              <a:rPr kumimoji="1" lang="ja-JP" altLang="en-US" sz="2050" b="1" dirty="0" smtClean="0"/>
              <a:t>月</a:t>
            </a:r>
            <a:r>
              <a:rPr kumimoji="1" lang="en-US" altLang="ja-JP" sz="2050" b="1" dirty="0" smtClean="0"/>
              <a:t>22</a:t>
            </a:r>
            <a:r>
              <a:rPr kumimoji="1" lang="ja-JP" altLang="en-US" sz="2050" b="1" dirty="0" smtClean="0"/>
              <a:t>日　　</a:t>
            </a:r>
            <a:r>
              <a:rPr kumimoji="1" lang="en-US" altLang="ja-JP" sz="2050" b="1" dirty="0" smtClean="0"/>
              <a:t>777</a:t>
            </a:r>
            <a:r>
              <a:rPr kumimoji="1" lang="ja-JP" altLang="en-US" sz="2050" b="1" dirty="0" smtClean="0"/>
              <a:t>双年次総会　渋谷　　</a:t>
            </a:r>
            <a:endParaRPr kumimoji="1" lang="ja-JP" altLang="en-US" sz="205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35424" y="5218176"/>
            <a:ext cx="605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伊豆・沼津創生フーラム・</a:t>
            </a:r>
            <a:r>
              <a:rPr kumimoji="1" lang="en-US" altLang="ja-JP" b="1" dirty="0" smtClean="0"/>
              <a:t>NPO</a:t>
            </a:r>
            <a:r>
              <a:rPr kumimoji="1" lang="ja-JP" altLang="en-US" b="1" dirty="0" smtClean="0"/>
              <a:t>未来構想フォーラム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11312" y="5587508"/>
            <a:ext cx="1737360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50" b="1" dirty="0" smtClean="0"/>
              <a:t>大脇  準一郎</a:t>
            </a:r>
            <a:endParaRPr kumimoji="1" lang="ja-JP" altLang="en-US" sz="2050" b="1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635843"/>
              </p:ext>
            </p:extLst>
          </p:nvPr>
        </p:nvGraphicFramePr>
        <p:xfrm>
          <a:off x="0" y="0"/>
          <a:ext cx="1187355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5015"/>
                <a:gridCol w="6538537"/>
              </a:tblGrid>
              <a:tr h="34290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4290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53367"/>
            <a:ext cx="5500049" cy="410806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00045" y="-763259"/>
            <a:ext cx="6373505" cy="47604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854695"/>
            <a:ext cx="5500048" cy="41080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043" y="3854694"/>
            <a:ext cx="6373507" cy="4760459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89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80733" y="547910"/>
            <a:ext cx="8911687" cy="1280890"/>
          </a:xfrm>
        </p:spPr>
        <p:txBody>
          <a:bodyPr>
            <a:normAutofit/>
          </a:bodyPr>
          <a:lstStyle/>
          <a:p>
            <a:r>
              <a:rPr kumimoji="1" lang="en-US" altLang="ja-JP" sz="4100" b="1" dirty="0" smtClean="0">
                <a:solidFill>
                  <a:srgbClr val="00B0F0"/>
                </a:solidFill>
              </a:rPr>
              <a:t>Ⅱ</a:t>
            </a:r>
            <a:r>
              <a:rPr kumimoji="1" lang="ja-JP" altLang="en-US" sz="4100" b="1" dirty="0" smtClean="0">
                <a:solidFill>
                  <a:srgbClr val="00B0F0"/>
                </a:solidFill>
              </a:rPr>
              <a:t>－２、鶴亀荘　沼津市</a:t>
            </a:r>
            <a:endParaRPr kumimoji="1" lang="ja-JP" altLang="en-US" sz="4100" b="1" dirty="0">
              <a:solidFill>
                <a:srgbClr val="00B0F0"/>
              </a:solidFill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562076"/>
              </p:ext>
            </p:extLst>
          </p:nvPr>
        </p:nvGraphicFramePr>
        <p:xfrm>
          <a:off x="952499" y="1828800"/>
          <a:ext cx="11001376" cy="4676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688"/>
                <a:gridCol w="5500688"/>
              </a:tblGrid>
              <a:tr h="467677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905001"/>
            <a:ext cx="5835986" cy="437197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58" y="1905000"/>
            <a:ext cx="5496317" cy="4371975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9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939037"/>
              </p:ext>
            </p:extLst>
          </p:nvPr>
        </p:nvGraphicFramePr>
        <p:xfrm>
          <a:off x="1381124" y="123825"/>
          <a:ext cx="10506075" cy="6610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0"/>
                <a:gridCol w="5172075"/>
              </a:tblGrid>
              <a:tr h="3413541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196809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00356" y="120355"/>
            <a:ext cx="4581369" cy="342188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31" y="3528482"/>
            <a:ext cx="4676617" cy="331575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9683"/>
            <a:ext cx="4524375" cy="337931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3528482"/>
            <a:ext cx="4457700" cy="3329517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92925" y="327546"/>
            <a:ext cx="8911687" cy="968991"/>
          </a:xfrm>
        </p:spPr>
        <p:txBody>
          <a:bodyPr>
            <a:normAutofit/>
          </a:bodyPr>
          <a:lstStyle/>
          <a:p>
            <a:r>
              <a:rPr kumimoji="1" lang="en-US" altLang="ja-JP" sz="3910" b="1" dirty="0" smtClean="0"/>
              <a:t>Ⅲ</a:t>
            </a:r>
            <a:r>
              <a:rPr kumimoji="1" lang="ja-JP" altLang="en-US" sz="3910" b="1" dirty="0" err="1" smtClean="0"/>
              <a:t>、</a:t>
            </a:r>
            <a:r>
              <a:rPr kumimoji="1" lang="ja-JP" altLang="en-US" sz="4800" b="1" dirty="0" smtClean="0"/>
              <a:t>運用の仕方</a:t>
            </a:r>
            <a:endParaRPr kumimoji="1" lang="ja-JP" altLang="en-US" sz="4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92573" y="1173707"/>
            <a:ext cx="9512039" cy="4954138"/>
          </a:xfrm>
        </p:spPr>
        <p:txBody>
          <a:bodyPr>
            <a:normAutofit/>
          </a:bodyPr>
          <a:lstStyle/>
          <a:p>
            <a:r>
              <a:rPr kumimoji="1" lang="ja-JP" altLang="en-US" sz="3090" b="1" dirty="0" smtClean="0"/>
              <a:t>１、ダスキン、駐車場、⇒百鶴基金</a:t>
            </a:r>
            <a:endParaRPr kumimoji="1" lang="en-US" altLang="ja-JP" sz="3090" b="1" dirty="0" smtClean="0"/>
          </a:p>
          <a:p>
            <a:r>
              <a:rPr lang="ja-JP" altLang="en-US" sz="3090" b="1" dirty="0" smtClean="0"/>
              <a:t>２、ハッピー・ヘルス、人参茶の活用</a:t>
            </a:r>
            <a:endParaRPr lang="en-US" altLang="ja-JP" sz="3090" b="1" dirty="0" smtClean="0"/>
          </a:p>
          <a:p>
            <a:r>
              <a:rPr kumimoji="1" lang="ja-JP" altLang="en-US" sz="3090" b="1" dirty="0" smtClean="0"/>
              <a:t>３、屋上庭園</a:t>
            </a:r>
            <a:r>
              <a:rPr lang="ja-JP" altLang="en-US" sz="3090" b="1" dirty="0" smtClean="0"/>
              <a:t>・サロン・食堂</a:t>
            </a:r>
            <a:endParaRPr lang="en-US" altLang="ja-JP" sz="3090" b="1" dirty="0" smtClean="0"/>
          </a:p>
          <a:p>
            <a:r>
              <a:rPr lang="ja-JP" altLang="en-US" sz="3090" b="1" dirty="0" smtClean="0"/>
              <a:t>４、シェアー・ハウス、複合イベント施設、</a:t>
            </a:r>
            <a:endParaRPr lang="en-US" altLang="ja-JP" sz="3090" b="1" dirty="0" smtClean="0"/>
          </a:p>
          <a:p>
            <a:r>
              <a:rPr lang="ja-JP" altLang="en-US" sz="3090" b="1" dirty="0" smtClean="0"/>
              <a:t>５、民泊、セミナーハウス</a:t>
            </a:r>
            <a:endParaRPr lang="en-US" altLang="ja-JP" sz="3090" b="1" dirty="0" smtClean="0"/>
          </a:p>
          <a:p>
            <a:endParaRPr lang="en-US" altLang="ja-JP" sz="2040" b="1" dirty="0"/>
          </a:p>
          <a:p>
            <a:endParaRPr lang="en-US" altLang="ja-JP" sz="2040" b="1" dirty="0" smtClean="0"/>
          </a:p>
          <a:p>
            <a:endParaRPr lang="en-US" altLang="ja-JP" sz="2040" b="1" dirty="0" smtClean="0"/>
          </a:p>
          <a:p>
            <a:endParaRPr lang="en-US" altLang="ja-JP" sz="2040" b="1" dirty="0" smtClean="0"/>
          </a:p>
          <a:p>
            <a:endParaRPr lang="en-US" altLang="ja-JP" sz="2040" b="1" dirty="0" smtClean="0"/>
          </a:p>
          <a:p>
            <a:endParaRPr lang="en-US" altLang="ja-JP" sz="2040" b="1" dirty="0" smtClean="0"/>
          </a:p>
          <a:p>
            <a:endParaRPr lang="ja-JP" altLang="ja-JP" sz="2400" dirty="0"/>
          </a:p>
          <a:p>
            <a:endParaRPr lang="ja-JP" altLang="ja-JP" sz="2400" dirty="0"/>
          </a:p>
          <a:p>
            <a:endParaRPr lang="en-US" altLang="ja-JP" sz="2040" b="1" dirty="0" smtClean="0"/>
          </a:p>
          <a:p>
            <a:endParaRPr lang="en-US" altLang="ja-JP" sz="2040" b="1" dirty="0" smtClean="0"/>
          </a:p>
          <a:p>
            <a:endParaRPr lang="en-US" altLang="ja-JP" sz="2040" b="1" dirty="0"/>
          </a:p>
          <a:p>
            <a:endParaRPr lang="en-US" altLang="ja-JP" sz="2040" b="1" dirty="0" smtClean="0"/>
          </a:p>
          <a:p>
            <a:endParaRPr lang="en-US" altLang="ja-JP" sz="2040" b="1" dirty="0" smtClean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277" y="4313138"/>
            <a:ext cx="9529837" cy="270386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77" y="4077524"/>
            <a:ext cx="3340278" cy="262706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219" y="4077524"/>
            <a:ext cx="3590315" cy="258530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51" y="4138825"/>
            <a:ext cx="3463473" cy="258691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76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2493818" y="1897063"/>
            <a:ext cx="9698182" cy="4054475"/>
          </a:xfrm>
        </p:spPr>
        <p:txBody>
          <a:bodyPr>
            <a:normAutofit fontScale="62500" lnSpcReduction="20000"/>
          </a:bodyPr>
          <a:lstStyle/>
          <a:p>
            <a:r>
              <a:rPr kumimoji="1" lang="ja-JP" altLang="en-US" sz="5100" b="1" dirty="0" smtClean="0">
                <a:solidFill>
                  <a:srgbClr val="0070C0"/>
                </a:solidFill>
              </a:rPr>
              <a:t>１、森・里・川・海の循環システムの確立</a:t>
            </a:r>
            <a:endParaRPr kumimoji="1" lang="en-US" altLang="ja-JP" sz="5100" b="1" dirty="0" smtClean="0">
              <a:solidFill>
                <a:srgbClr val="0070C0"/>
              </a:solidFill>
            </a:endParaRPr>
          </a:p>
          <a:p>
            <a:r>
              <a:rPr lang="ja-JP" altLang="en-US" sz="5100" b="1" dirty="0">
                <a:solidFill>
                  <a:srgbClr val="0070C0"/>
                </a:solidFill>
              </a:rPr>
              <a:t>　</a:t>
            </a:r>
            <a:r>
              <a:rPr lang="ja-JP" altLang="en-US" sz="5100" b="1" dirty="0" smtClean="0">
                <a:solidFill>
                  <a:srgbClr val="0070C0"/>
                </a:solidFill>
              </a:rPr>
              <a:t>　１</a:t>
            </a:r>
            <a:r>
              <a:rPr lang="ja-JP" altLang="en-US" sz="5100" b="1" dirty="0" smtClean="0">
                <a:solidFill>
                  <a:srgbClr val="0070C0"/>
                </a:solidFill>
              </a:rPr>
              <a:t>）農業（興農園）</a:t>
            </a:r>
            <a:endParaRPr lang="en-US" altLang="ja-JP" sz="5100" b="1" dirty="0" smtClean="0">
              <a:solidFill>
                <a:srgbClr val="0070C0"/>
              </a:solidFill>
            </a:endParaRPr>
          </a:p>
          <a:p>
            <a:r>
              <a:rPr kumimoji="1" lang="ja-JP" altLang="en-US" sz="5100" b="1" dirty="0">
                <a:solidFill>
                  <a:srgbClr val="0070C0"/>
                </a:solidFill>
              </a:rPr>
              <a:t>　</a:t>
            </a:r>
            <a:r>
              <a:rPr kumimoji="1" lang="ja-JP" altLang="en-US" sz="5100" b="1" dirty="0" smtClean="0">
                <a:solidFill>
                  <a:srgbClr val="0070C0"/>
                </a:solidFill>
              </a:rPr>
              <a:t>　２</a:t>
            </a:r>
            <a:r>
              <a:rPr kumimoji="1" lang="ja-JP" altLang="en-US" sz="5100" b="1" dirty="0" smtClean="0">
                <a:solidFill>
                  <a:srgbClr val="0070C0"/>
                </a:solidFill>
              </a:rPr>
              <a:t>）水産（ヨット・ハーバー）</a:t>
            </a:r>
            <a:r>
              <a:rPr lang="ja-JP" altLang="en-US" sz="5100" b="1" dirty="0">
                <a:solidFill>
                  <a:srgbClr val="0070C0"/>
                </a:solidFill>
              </a:rPr>
              <a:t>　</a:t>
            </a:r>
            <a:r>
              <a:rPr lang="ja-JP" altLang="en-US" sz="5100" b="1" dirty="0" smtClean="0">
                <a:solidFill>
                  <a:srgbClr val="0070C0"/>
                </a:solidFill>
              </a:rPr>
              <a:t>　</a:t>
            </a:r>
            <a:endParaRPr lang="en-US" altLang="ja-JP" sz="5100" b="1" dirty="0" smtClean="0">
              <a:solidFill>
                <a:srgbClr val="0070C0"/>
              </a:solidFill>
            </a:endParaRPr>
          </a:p>
          <a:p>
            <a:r>
              <a:rPr kumimoji="1" lang="ja-JP" altLang="en-US" sz="5100" b="1" dirty="0" smtClean="0">
                <a:solidFill>
                  <a:srgbClr val="0070C0"/>
                </a:solidFill>
              </a:rPr>
              <a:t>２、国際高校の設立</a:t>
            </a:r>
            <a:endParaRPr kumimoji="1" lang="en-US" altLang="ja-JP" sz="5100" b="1" dirty="0" smtClean="0">
              <a:solidFill>
                <a:srgbClr val="0070C0"/>
              </a:solidFill>
            </a:endParaRPr>
          </a:p>
          <a:p>
            <a:r>
              <a:rPr lang="ja-JP" altLang="en-US" sz="5100" b="1" dirty="0">
                <a:solidFill>
                  <a:srgbClr val="0070C0"/>
                </a:solidFill>
              </a:rPr>
              <a:t>　</a:t>
            </a:r>
            <a:r>
              <a:rPr lang="ja-JP" altLang="en-US" sz="5100" b="1" dirty="0" smtClean="0">
                <a:solidFill>
                  <a:srgbClr val="0070C0"/>
                </a:solidFill>
              </a:rPr>
              <a:t>　町田宗鳳、野田一夫、川勝平太</a:t>
            </a:r>
            <a:endParaRPr lang="en-US" altLang="ja-JP" sz="5100" b="1" dirty="0" smtClean="0">
              <a:solidFill>
                <a:srgbClr val="0070C0"/>
              </a:solidFill>
            </a:endParaRPr>
          </a:p>
          <a:p>
            <a:r>
              <a:rPr kumimoji="1" lang="ja-JP" altLang="en-US" sz="5100" b="1" dirty="0" smtClean="0">
                <a:solidFill>
                  <a:srgbClr val="0070C0"/>
                </a:solidFill>
              </a:rPr>
              <a:t>３、</a:t>
            </a:r>
            <a:r>
              <a:rPr kumimoji="1" lang="en-US" altLang="ja-JP" sz="5100" b="1" dirty="0" smtClean="0">
                <a:solidFill>
                  <a:srgbClr val="0070C0"/>
                </a:solidFill>
              </a:rPr>
              <a:t>VIP</a:t>
            </a:r>
            <a:r>
              <a:rPr kumimoji="1" lang="ja-JP" altLang="en-US" sz="5100" b="1" dirty="0" smtClean="0">
                <a:solidFill>
                  <a:srgbClr val="0070C0"/>
                </a:solidFill>
              </a:rPr>
              <a:t>：志太勤、斑目力曠、先輩家庭</a:t>
            </a:r>
            <a:endParaRPr kumimoji="1" lang="en-US" altLang="ja-JP" sz="5100" b="1" dirty="0" smtClean="0">
              <a:solidFill>
                <a:srgbClr val="0070C0"/>
              </a:solidFill>
            </a:endParaRPr>
          </a:p>
          <a:p>
            <a:r>
              <a:rPr lang="ja-JP" altLang="en-US" sz="5100" b="1" dirty="0" smtClean="0">
                <a:solidFill>
                  <a:srgbClr val="0070C0"/>
                </a:solidFill>
              </a:rPr>
              <a:t>４、宗教施設が多い。真光文明教団</a:t>
            </a:r>
            <a:endParaRPr lang="en-US" altLang="ja-JP" sz="5100" b="1" dirty="0" smtClean="0">
              <a:solidFill>
                <a:srgbClr val="0070C0"/>
              </a:solidFill>
            </a:endParaRPr>
          </a:p>
          <a:p>
            <a:r>
              <a:rPr lang="ja-JP" altLang="en-US" sz="2950" dirty="0">
                <a:solidFill>
                  <a:srgbClr val="0070C0"/>
                </a:solidFill>
              </a:rPr>
              <a:t>　</a:t>
            </a:r>
            <a:r>
              <a:rPr lang="ja-JP" altLang="en-US" sz="2950" dirty="0" smtClean="0">
                <a:solidFill>
                  <a:srgbClr val="0070C0"/>
                </a:solidFill>
              </a:rPr>
              <a:t>　　</a:t>
            </a:r>
            <a:r>
              <a:rPr lang="ja-JP" altLang="en-US" sz="2950" dirty="0" smtClean="0">
                <a:solidFill>
                  <a:srgbClr val="0070C0"/>
                </a:solidFill>
              </a:rPr>
              <a:t>　</a:t>
            </a:r>
            <a:r>
              <a:rPr lang="ja-JP" altLang="en-US" sz="3800" dirty="0" smtClean="0">
                <a:solidFill>
                  <a:srgbClr val="0070C0"/>
                </a:solidFill>
              </a:rPr>
              <a:t>駿河</a:t>
            </a:r>
            <a:r>
              <a:rPr lang="ja-JP" altLang="en-US" sz="3800" dirty="0" smtClean="0">
                <a:solidFill>
                  <a:srgbClr val="0070C0"/>
                </a:solidFill>
              </a:rPr>
              <a:t>（アイヌ語）：「天国」</a:t>
            </a:r>
            <a:endParaRPr kumimoji="1" lang="en-US" altLang="ja-JP" sz="3800" dirty="0" smtClean="0">
              <a:solidFill>
                <a:srgbClr val="0070C0"/>
              </a:solidFill>
            </a:endParaRPr>
          </a:p>
          <a:p>
            <a:endParaRPr kumimoji="1" lang="en-US" altLang="ja-JP" dirty="0" smtClean="0">
              <a:solidFill>
                <a:srgbClr val="00B05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958850"/>
          </a:xfrm>
        </p:spPr>
        <p:txBody>
          <a:bodyPr>
            <a:noAutofit/>
          </a:bodyPr>
          <a:lstStyle/>
          <a:p>
            <a:r>
              <a:rPr kumimoji="1" lang="en-US" altLang="ja-JP" sz="4340" b="1" dirty="0" smtClean="0">
                <a:solidFill>
                  <a:srgbClr val="002060"/>
                </a:solidFill>
              </a:rPr>
              <a:t>Ⅳ</a:t>
            </a:r>
            <a:r>
              <a:rPr kumimoji="1" lang="ja-JP" altLang="en-US" sz="4340" b="1" dirty="0" err="1" smtClean="0">
                <a:solidFill>
                  <a:srgbClr val="002060"/>
                </a:solidFill>
              </a:rPr>
              <a:t>、</a:t>
            </a:r>
            <a:r>
              <a:rPr kumimoji="1" lang="ja-JP" altLang="en-US" sz="5000" b="1" dirty="0" smtClean="0">
                <a:solidFill>
                  <a:srgbClr val="002060"/>
                </a:solidFill>
              </a:rPr>
              <a:t>未来構想</a:t>
            </a:r>
            <a:r>
              <a:rPr kumimoji="1" lang="en-US" altLang="ja-JP" sz="5000" b="1" dirty="0" smtClean="0">
                <a:solidFill>
                  <a:srgbClr val="002060"/>
                </a:solidFill>
              </a:rPr>
              <a:t/>
            </a:r>
            <a:br>
              <a:rPr kumimoji="1" lang="en-US" altLang="ja-JP" sz="5000" b="1" dirty="0" smtClean="0">
                <a:solidFill>
                  <a:srgbClr val="002060"/>
                </a:solidFill>
              </a:rPr>
            </a:br>
            <a:endParaRPr kumimoji="1" lang="ja-JP" altLang="en-US" sz="5000" b="1" dirty="0">
              <a:solidFill>
                <a:srgbClr val="00206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290290"/>
          </a:xfrm>
        </p:spPr>
        <p:txBody>
          <a:bodyPr>
            <a:normAutofit fontScale="90000"/>
          </a:bodyPr>
          <a:lstStyle/>
          <a:p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73" y="224192"/>
            <a:ext cx="4976086" cy="2799048"/>
          </a:xfrm>
        </p:spPr>
      </p:pic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105" y="284776"/>
            <a:ext cx="4735639" cy="2663797"/>
          </a:xfr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91273" y="3444591"/>
            <a:ext cx="5040832" cy="283546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48767" y="3023240"/>
            <a:ext cx="4406886" cy="329156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7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9" y="0"/>
            <a:ext cx="4815642" cy="6858000"/>
          </a:xfrm>
          <a:prstGeom prst="rect">
            <a:avLst/>
          </a:prstGeom>
        </p:spPr>
      </p:pic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582239"/>
              </p:ext>
            </p:extLst>
          </p:nvPr>
        </p:nvGraphicFramePr>
        <p:xfrm>
          <a:off x="4993921" y="-3"/>
          <a:ext cx="8128000" cy="6963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534773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429001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27" y="1"/>
            <a:ext cx="4659412" cy="348017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68" y="3560894"/>
            <a:ext cx="4450330" cy="332401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784" y="0"/>
            <a:ext cx="4354331" cy="325230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535" y="3480179"/>
            <a:ext cx="4343999" cy="3564307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529"/>
            <a:ext cx="6296167" cy="188010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7" y="5106529"/>
            <a:ext cx="6296167" cy="188010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32" y="3046984"/>
            <a:ext cx="6705599" cy="20023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29" y="3033620"/>
            <a:ext cx="7015305" cy="201481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919" y="1"/>
            <a:ext cx="5021415" cy="301986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29" y="59013"/>
            <a:ext cx="2116408" cy="2953128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" y="95993"/>
            <a:ext cx="547098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/>
              <a:t>情熱と使命感を</a:t>
            </a:r>
            <a:r>
              <a:rPr lang="ja-JP" altLang="en-US" sz="2800" b="1" dirty="0" smtClean="0"/>
              <a:t>もった</a:t>
            </a:r>
            <a:r>
              <a:rPr lang="en-US" altLang="ja-JP" sz="2800" b="1" dirty="0" smtClean="0"/>
              <a:t>Change Maker</a:t>
            </a:r>
            <a:r>
              <a:rPr lang="ja-JP" altLang="en-US" sz="2800" b="1" dirty="0" smtClean="0"/>
              <a:t>の</a:t>
            </a:r>
            <a:r>
              <a:rPr lang="ja-JP" altLang="en-US" sz="2800" b="1" dirty="0"/>
              <a:t>必要性</a:t>
            </a:r>
          </a:p>
          <a:p>
            <a:r>
              <a:rPr lang="en-US" altLang="ja-JP" sz="3200" dirty="0" err="1"/>
              <a:t>Idealis</a:t>
            </a:r>
            <a:r>
              <a:rPr lang="en-US" altLang="ja-JP" sz="3200" dirty="0"/>
              <a:t> and Instigator </a:t>
            </a:r>
            <a:endParaRPr lang="en-US" altLang="ja-JP" sz="3200" dirty="0" smtClean="0"/>
          </a:p>
          <a:p>
            <a:r>
              <a:rPr lang="en-US" altLang="ja-JP" sz="3200" dirty="0" smtClean="0"/>
              <a:t>Storyteller/ </a:t>
            </a:r>
            <a:r>
              <a:rPr lang="en-US" altLang="ja-JP" sz="3200" dirty="0"/>
              <a:t>Scientist </a:t>
            </a:r>
            <a:endParaRPr lang="en-US" altLang="ja-JP" sz="3200" dirty="0" smtClean="0"/>
          </a:p>
          <a:p>
            <a:r>
              <a:rPr lang="en-US" altLang="ja-JP" sz="3200" dirty="0"/>
              <a:t>Athlete and Artist</a:t>
            </a:r>
          </a:p>
          <a:p>
            <a:r>
              <a:rPr lang="en-US" altLang="ja-JP" sz="3200" dirty="0" smtClean="0"/>
              <a:t>Keystone/Knockdown</a:t>
            </a:r>
            <a:endParaRPr lang="ja-JP" altLang="en-US" sz="3200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7449672"/>
            <a:ext cx="12191999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40" dirty="0"/>
              <a:t>小林</a:t>
            </a:r>
            <a:r>
              <a:rPr kumimoji="1" lang="ja-JP" altLang="en-US" sz="2640" dirty="0" err="1"/>
              <a:t>りん</a:t>
            </a:r>
            <a:r>
              <a:rPr kumimoji="1" lang="ja-JP" altLang="en-US" sz="2640" dirty="0"/>
              <a:t>： 経団連から全額奨学金をうけ、カナダの全寮制インターナショナル</a:t>
            </a:r>
          </a:p>
          <a:p>
            <a:r>
              <a:rPr kumimoji="1" lang="ja-JP" altLang="en-US" sz="2640" dirty="0"/>
              <a:t>スクールに留学。その原体験から、大学では開発経済を学び</a:t>
            </a:r>
            <a:r>
              <a:rPr kumimoji="1" lang="ja-JP" altLang="en-US" sz="2640" dirty="0" smtClean="0"/>
              <a:t>、国連児童基金</a:t>
            </a:r>
            <a:r>
              <a:rPr kumimoji="1" lang="ja-JP" altLang="en-US" sz="2640" dirty="0"/>
              <a:t>（</a:t>
            </a:r>
            <a:r>
              <a:rPr kumimoji="1" lang="en-US" altLang="ja-JP" sz="2640" dirty="0"/>
              <a:t>UNICEF</a:t>
            </a:r>
            <a:r>
              <a:rPr kumimoji="1" lang="ja-JP" altLang="en-US" sz="2640" dirty="0"/>
              <a:t>）のプログラムオフィサーとしてフィリピンに駐在、</a:t>
            </a:r>
            <a:r>
              <a:rPr kumimoji="1" lang="ja-JP" altLang="en-US" sz="2640" dirty="0" smtClean="0"/>
              <a:t>ストリートチルドレン</a:t>
            </a:r>
            <a:r>
              <a:rPr kumimoji="1" lang="ja-JP" altLang="en-US" sz="2640" dirty="0"/>
              <a:t>の非公式教育に携わる</a:t>
            </a:r>
            <a:r>
              <a:rPr kumimoji="1" lang="ja-JP" altLang="en-US" sz="2640" dirty="0" smtClean="0"/>
              <a:t>。社会</a:t>
            </a:r>
            <a:r>
              <a:rPr kumimoji="1" lang="ja-JP" altLang="en-US" sz="2640" dirty="0"/>
              <a:t>の格差を目の当りにし、</a:t>
            </a:r>
            <a:r>
              <a:rPr kumimoji="1" lang="ja-JP" altLang="en-US" sz="2640" dirty="0" smtClean="0"/>
              <a:t>リーダーシップ</a:t>
            </a:r>
            <a:r>
              <a:rPr kumimoji="1" lang="ja-JP" altLang="en-US" sz="2640" dirty="0"/>
              <a:t>教育の必要性を痛感。学校を設立するため、</a:t>
            </a:r>
            <a:r>
              <a:rPr kumimoji="1" lang="en-US" altLang="ja-JP" sz="2640" dirty="0"/>
              <a:t>2008</a:t>
            </a:r>
            <a:r>
              <a:rPr kumimoji="1" lang="ja-JP" altLang="en-US" sz="2640" dirty="0"/>
              <a:t>年</a:t>
            </a:r>
            <a:r>
              <a:rPr kumimoji="1" lang="en-US" altLang="ja-JP" sz="2640" dirty="0"/>
              <a:t>8</a:t>
            </a:r>
            <a:r>
              <a:rPr kumimoji="1" lang="ja-JP" altLang="en-US" sz="2640" dirty="0"/>
              <a:t>月帰国、構想から</a:t>
            </a:r>
            <a:r>
              <a:rPr kumimoji="1" lang="en-US" altLang="ja-JP" sz="2640" dirty="0"/>
              <a:t>7</a:t>
            </a:r>
            <a:r>
              <a:rPr kumimoji="1" lang="ja-JP" altLang="en-US" sz="2640" dirty="0" smtClean="0"/>
              <a:t>年の</a:t>
            </a:r>
            <a:r>
              <a:rPr kumimoji="1" lang="ja-JP" altLang="en-US" sz="2640" dirty="0"/>
              <a:t>歳月を経て</a:t>
            </a:r>
            <a:r>
              <a:rPr kumimoji="1" lang="en-US" altLang="ja-JP" sz="2640" dirty="0"/>
              <a:t>2014</a:t>
            </a:r>
            <a:r>
              <a:rPr kumimoji="1" lang="ja-JP" altLang="en-US" sz="2640" dirty="0"/>
              <a:t>年</a:t>
            </a:r>
            <a:r>
              <a:rPr kumimoji="1" lang="en-US" altLang="ja-JP" sz="2640" dirty="0"/>
              <a:t>8</a:t>
            </a:r>
            <a:r>
              <a:rPr kumimoji="1" lang="ja-JP" altLang="en-US" sz="2640" dirty="0"/>
              <a:t>月開校。 略歴：</a:t>
            </a:r>
            <a:r>
              <a:rPr kumimoji="1" lang="en-US" altLang="ja-JP" sz="2640" dirty="0"/>
              <a:t>1993</a:t>
            </a:r>
            <a:r>
              <a:rPr kumimoji="1" lang="ja-JP" altLang="en-US" sz="2640" dirty="0"/>
              <a:t>年国際バカロレアディプロマ資格取得</a:t>
            </a:r>
            <a:r>
              <a:rPr kumimoji="1" lang="ja-JP" altLang="en-US" sz="2640" dirty="0" smtClean="0"/>
              <a:t>、</a:t>
            </a:r>
            <a:r>
              <a:rPr kumimoji="1" lang="en-US" altLang="ja-JP" sz="2640" dirty="0" smtClean="0"/>
              <a:t>1998</a:t>
            </a:r>
            <a:r>
              <a:rPr kumimoji="1" lang="ja-JP" altLang="en-US" sz="2640" dirty="0"/>
              <a:t>年東大経済学部卒、</a:t>
            </a:r>
            <a:r>
              <a:rPr kumimoji="1" lang="en-US" altLang="ja-JP" sz="2640" dirty="0"/>
              <a:t>2005</a:t>
            </a:r>
            <a:r>
              <a:rPr kumimoji="1" lang="ja-JP" altLang="en-US" sz="2640" dirty="0"/>
              <a:t>年スタンフォード大教育学部修士課程</a:t>
            </a:r>
            <a:r>
              <a:rPr kumimoji="1" lang="ja-JP" altLang="en-US" dirty="0"/>
              <a:t>修了。</a:t>
            </a:r>
          </a:p>
        </p:txBody>
      </p:sp>
    </p:spTree>
    <p:extLst>
      <p:ext uri="{BB962C8B-B14F-4D97-AF65-F5344CB8AC3E}">
        <p14:creationId xmlns:p14="http://schemas.microsoft.com/office/powerpoint/2010/main" val="78464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os\My Documents\My Pictures\20110514伊豆セミナーハウス\Resized\DSCF1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9240" y="4253430"/>
            <a:ext cx="3472760" cy="260457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281363" y="574675"/>
            <a:ext cx="8910637" cy="919163"/>
          </a:xfrm>
        </p:spPr>
        <p:txBody>
          <a:bodyPr>
            <a:normAutofit fontScale="90000"/>
          </a:bodyPr>
          <a:lstStyle/>
          <a:p>
            <a:r>
              <a:rPr kumimoji="1" lang="en-US" altLang="ja-JP" sz="5600" b="1" dirty="0" smtClean="0">
                <a:solidFill>
                  <a:srgbClr val="0070C0"/>
                </a:solidFill>
              </a:rPr>
              <a:t>Ⅰ</a:t>
            </a:r>
            <a:r>
              <a:rPr kumimoji="1" lang="ja-JP" altLang="en-US" sz="5600" b="1" dirty="0" err="1" smtClean="0">
                <a:solidFill>
                  <a:srgbClr val="0070C0"/>
                </a:solidFill>
              </a:rPr>
              <a:t>、</a:t>
            </a:r>
            <a:r>
              <a:rPr kumimoji="1" lang="ja-JP" altLang="en-US" sz="6000" b="1" dirty="0" smtClean="0">
                <a:solidFill>
                  <a:srgbClr val="0070C0"/>
                </a:solidFill>
              </a:rPr>
              <a:t>施設設立の動機</a:t>
            </a:r>
            <a:r>
              <a:rPr kumimoji="1" lang="ja-JP" altLang="en-US" sz="5600" b="1" dirty="0" smtClean="0">
                <a:solidFill>
                  <a:srgbClr val="0070C0"/>
                </a:solidFill>
              </a:rPr>
              <a:t>（１</a:t>
            </a:r>
            <a:r>
              <a:rPr lang="ja-JP" altLang="en-US" sz="5600" b="1" dirty="0" smtClean="0">
                <a:solidFill>
                  <a:srgbClr val="0070C0"/>
                </a:solidFill>
              </a:rPr>
              <a:t>）</a:t>
            </a:r>
            <a:r>
              <a:rPr lang="en-US" altLang="ja-JP" sz="4900" b="1" dirty="0" smtClean="0">
                <a:solidFill>
                  <a:srgbClr val="0070C0"/>
                </a:solidFill>
              </a:rPr>
              <a:t/>
            </a:r>
            <a:br>
              <a:rPr lang="en-US" altLang="ja-JP" sz="4900" b="1" dirty="0" smtClean="0">
                <a:solidFill>
                  <a:srgbClr val="0070C0"/>
                </a:solidFill>
              </a:rPr>
            </a:br>
            <a:r>
              <a:rPr lang="ja-JP" altLang="en-US" sz="4900" b="1" dirty="0">
                <a:solidFill>
                  <a:srgbClr val="0070C0"/>
                </a:solidFill>
              </a:rPr>
              <a:t>　</a:t>
            </a:r>
            <a:r>
              <a:rPr lang="ja-JP" altLang="en-US" sz="4900" b="1" dirty="0" smtClean="0">
                <a:solidFill>
                  <a:srgbClr val="0070C0"/>
                </a:solidFill>
              </a:rPr>
              <a:t>　</a:t>
            </a:r>
            <a:r>
              <a:rPr lang="en-US" altLang="ja-JP" sz="4900" b="1" dirty="0" smtClean="0">
                <a:solidFill>
                  <a:srgbClr val="0070C0"/>
                </a:solidFill>
              </a:rPr>
              <a:t/>
            </a:r>
            <a:br>
              <a:rPr lang="en-US" altLang="ja-JP" sz="4900" b="1" dirty="0" smtClean="0">
                <a:solidFill>
                  <a:srgbClr val="0070C0"/>
                </a:solidFill>
              </a:rPr>
            </a:br>
            <a:r>
              <a:rPr lang="ja-JP" altLang="en-US" sz="4100" b="1" dirty="0" smtClean="0">
                <a:solidFill>
                  <a:srgbClr val="0070C0"/>
                </a:solidFill>
              </a:rPr>
              <a:t>１</a:t>
            </a:r>
            <a:r>
              <a:rPr lang="ja-JP" altLang="en-US" sz="4100" b="1" dirty="0">
                <a:solidFill>
                  <a:srgbClr val="0070C0"/>
                </a:solidFill>
              </a:rPr>
              <a:t>）</a:t>
            </a:r>
            <a:r>
              <a:rPr lang="ja-JP" altLang="en-US" sz="4400" b="1" dirty="0" smtClean="0">
                <a:solidFill>
                  <a:srgbClr val="0070C0"/>
                </a:solidFill>
              </a:rPr>
              <a:t>川口</a:t>
            </a:r>
            <a:r>
              <a:rPr lang="ja-JP" altLang="en-US" sz="4400" b="1" dirty="0">
                <a:solidFill>
                  <a:srgbClr val="0070C0"/>
                </a:solidFill>
              </a:rPr>
              <a:t>君リンチ殺人</a:t>
            </a:r>
            <a:r>
              <a:rPr lang="ja-JP" altLang="en-US" sz="4400" b="1" dirty="0" smtClean="0">
                <a:solidFill>
                  <a:srgbClr val="0070C0"/>
                </a:solidFill>
              </a:rPr>
              <a:t>事件</a:t>
            </a:r>
            <a:r>
              <a:rPr lang="en-US" altLang="ja-JP" sz="4100" b="1" dirty="0" smtClean="0">
                <a:solidFill>
                  <a:srgbClr val="0070C0"/>
                </a:solidFill>
              </a:rPr>
              <a:t/>
            </a:r>
            <a:br>
              <a:rPr lang="en-US" altLang="ja-JP" sz="4100" b="1" dirty="0" smtClean="0">
                <a:solidFill>
                  <a:srgbClr val="0070C0"/>
                </a:solidFill>
              </a:rPr>
            </a:br>
            <a:r>
              <a:rPr lang="en-US" altLang="ja-JP" sz="4100" b="1" dirty="0">
                <a:solidFill>
                  <a:srgbClr val="0070C0"/>
                </a:solidFill>
              </a:rPr>
              <a:t/>
            </a:r>
            <a:br>
              <a:rPr lang="en-US" altLang="ja-JP" sz="4100" b="1" dirty="0">
                <a:solidFill>
                  <a:srgbClr val="0070C0"/>
                </a:solidFill>
              </a:rPr>
            </a:br>
            <a:r>
              <a:rPr lang="ja-JP" altLang="en-US" sz="4100" b="1" dirty="0" smtClean="0">
                <a:solidFill>
                  <a:srgbClr val="0070C0"/>
                </a:solidFill>
              </a:rPr>
              <a:t>２）</a:t>
            </a:r>
            <a:r>
              <a:rPr lang="ja-JP" altLang="en-US" sz="4500" b="1" dirty="0" smtClean="0">
                <a:solidFill>
                  <a:srgbClr val="0070C0"/>
                </a:solidFill>
              </a:rPr>
              <a:t>平和思想教育の必要性</a:t>
            </a:r>
            <a:r>
              <a:rPr lang="en-US" altLang="ja-JP" sz="4500" b="1" dirty="0" smtClean="0">
                <a:solidFill>
                  <a:srgbClr val="0070C0"/>
                </a:solidFill>
              </a:rPr>
              <a:t/>
            </a:r>
            <a:br>
              <a:rPr lang="en-US" altLang="ja-JP" sz="4500" b="1" dirty="0" smtClean="0">
                <a:solidFill>
                  <a:srgbClr val="0070C0"/>
                </a:solidFill>
              </a:rPr>
            </a:br>
            <a:r>
              <a:rPr lang="ja-JP" altLang="en-US" sz="4100" b="1" dirty="0">
                <a:solidFill>
                  <a:srgbClr val="0070C0"/>
                </a:solidFill>
              </a:rPr>
              <a:t>　</a:t>
            </a:r>
            <a:r>
              <a:rPr lang="ja-JP" altLang="en-US" sz="4100" b="1" dirty="0" smtClean="0">
                <a:solidFill>
                  <a:srgbClr val="0070C0"/>
                </a:solidFill>
              </a:rPr>
              <a:t>　⇒　</a:t>
            </a:r>
            <a:r>
              <a:rPr lang="ja-JP" altLang="en-US" sz="4500" b="1" dirty="0" smtClean="0">
                <a:solidFill>
                  <a:srgbClr val="0070C0"/>
                </a:solidFill>
              </a:rPr>
              <a:t>伊豆セミナーハウスの建設</a:t>
            </a:r>
            <a:r>
              <a:rPr lang="ja-JP" altLang="en-US" sz="4500" b="1" dirty="0">
                <a:solidFill>
                  <a:srgbClr val="0070C0"/>
                </a:solidFill>
              </a:rPr>
              <a:t/>
            </a:r>
            <a:br>
              <a:rPr lang="ja-JP" altLang="en-US" sz="4500" b="1" dirty="0">
                <a:solidFill>
                  <a:srgbClr val="0070C0"/>
                </a:solidFill>
              </a:rPr>
            </a:br>
            <a:endParaRPr kumimoji="1" lang="ja-JP" altLang="en-US" sz="4500" b="1" dirty="0">
              <a:solidFill>
                <a:srgbClr val="0070C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63" y="4714113"/>
            <a:ext cx="2591631" cy="198862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60" y="4714113"/>
            <a:ext cx="1327621" cy="2092134"/>
          </a:xfrm>
          <a:prstGeom prst="rect">
            <a:avLst/>
          </a:prstGeom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7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504978"/>
              </p:ext>
            </p:extLst>
          </p:nvPr>
        </p:nvGraphicFramePr>
        <p:xfrm>
          <a:off x="982640" y="218364"/>
          <a:ext cx="10636336" cy="6496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9382"/>
                <a:gridCol w="5886954"/>
              </a:tblGrid>
              <a:tr h="649633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3" y="12112"/>
            <a:ext cx="5477371" cy="684588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08" y="-155733"/>
            <a:ext cx="6528292" cy="7013733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56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92925" y="204716"/>
            <a:ext cx="8911687" cy="559989"/>
          </a:xfrm>
        </p:spPr>
        <p:txBody>
          <a:bodyPr anchor="t">
            <a:normAutofit/>
          </a:bodyPr>
          <a:lstStyle/>
          <a:p>
            <a:pPr algn="l"/>
            <a:r>
              <a:rPr lang="ja-JP" altLang="en-US" sz="2800" dirty="0"/>
              <a:t>祈念碑</a:t>
            </a:r>
          </a:p>
        </p:txBody>
      </p:sp>
      <p:pic>
        <p:nvPicPr>
          <p:cNvPr id="7170" name="Picture 2" descr="C:\Documents and Settings\os\My Documents\My Pictures\20110514伊豆セミナーハウス\Resized\DSCF1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7587" y="705096"/>
            <a:ext cx="3849439" cy="2887079"/>
          </a:xfrm>
          <a:prstGeom prst="rect">
            <a:avLst/>
          </a:prstGeom>
          <a:noFill/>
        </p:spPr>
      </p:pic>
      <p:pic>
        <p:nvPicPr>
          <p:cNvPr id="7171" name="Picture 3" descr="C:\Documents and Settings\os\My Documents\My Pictures\20110514伊豆セミナーハウス\Resized\DSCF16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2" y="717353"/>
            <a:ext cx="3783550" cy="2837663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1847527" y="3592175"/>
            <a:ext cx="93845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600" dirty="0"/>
          </a:p>
          <a:p>
            <a:r>
              <a:rPr kumimoji="1" lang="ja-JP" altLang="en-US" sz="1600" dirty="0"/>
              <a:t>　</a:t>
            </a:r>
            <a:r>
              <a:rPr kumimoji="1" lang="en-US" altLang="ja-JP" sz="1600" dirty="0"/>
              <a:t>1972</a:t>
            </a:r>
            <a:r>
              <a:rPr kumimoji="1" lang="ja-JP" altLang="en-US" sz="1600" dirty="0"/>
              <a:t>年</a:t>
            </a:r>
            <a:r>
              <a:rPr kumimoji="1" lang="en-US" altLang="ja-JP" sz="1600" dirty="0"/>
              <a:t>11</a:t>
            </a:r>
            <a:r>
              <a:rPr kumimoji="1" lang="ja-JP" altLang="en-US" sz="1600" dirty="0"/>
              <a:t>月</a:t>
            </a:r>
            <a:r>
              <a:rPr kumimoji="1" lang="en-US" altLang="ja-JP" sz="1600" dirty="0"/>
              <a:t>8</a:t>
            </a:r>
            <a:r>
              <a:rPr kumimoji="1" lang="ja-JP" altLang="en-US" sz="1600" dirty="0" smtClean="0"/>
              <a:t>日、早稲田</a:t>
            </a:r>
            <a:r>
              <a:rPr kumimoji="1" lang="ja-JP" altLang="en-US" sz="1600" dirty="0"/>
              <a:t>大学構内において、文学部の学生川口大三郎君（当時</a:t>
            </a:r>
            <a:r>
              <a:rPr kumimoji="1" lang="en-US" altLang="ja-JP" sz="1600" dirty="0"/>
              <a:t>20</a:t>
            </a:r>
            <a:r>
              <a:rPr kumimoji="1" lang="ja-JP" altLang="en-US" sz="1600" dirty="0"/>
              <a:t>歳）は革命を目指す一学生集団の暴力に</a:t>
            </a:r>
            <a:r>
              <a:rPr kumimoji="1" lang="ja-JP" altLang="en-US" sz="1600" dirty="0" smtClean="0"/>
              <a:t>よって尊い</a:t>
            </a:r>
            <a:r>
              <a:rPr kumimoji="1" lang="ja-JP" altLang="en-US" sz="1600" dirty="0"/>
              <a:t>生命を奪われた。</a:t>
            </a:r>
            <a:endParaRPr kumimoji="1" lang="en-US" altLang="ja-JP" sz="1600" dirty="0"/>
          </a:p>
          <a:p>
            <a:r>
              <a:rPr kumimoji="1" lang="ja-JP" altLang="en-US" sz="1600" dirty="0"/>
              <a:t>　大三郎君亡きあと、母堂</a:t>
            </a:r>
            <a:r>
              <a:rPr kumimoji="1" lang="ja-JP" altLang="en-US" sz="1600" dirty="0" smtClean="0"/>
              <a:t>サトさんは</a:t>
            </a:r>
            <a:r>
              <a:rPr kumimoji="1" lang="ja-JP" altLang="en-US" sz="1600" dirty="0"/>
              <a:t>息子を</a:t>
            </a:r>
            <a:r>
              <a:rPr kumimoji="1" lang="ja-JP" altLang="en-US" sz="1600" dirty="0" smtClean="0"/>
              <a:t>失った絶望</a:t>
            </a:r>
            <a:r>
              <a:rPr kumimoji="1" lang="ja-JP" altLang="en-US" sz="1600" dirty="0"/>
              <a:t>を乗り越えて、キリストの愛と許しの精神</a:t>
            </a:r>
            <a:r>
              <a:rPr kumimoji="1" lang="ja-JP" altLang="en-US" sz="1600" dirty="0" smtClean="0"/>
              <a:t>にたち、</a:t>
            </a:r>
            <a:r>
              <a:rPr kumimoji="1" lang="ja-JP" altLang="en-US" sz="1600" dirty="0"/>
              <a:t>セミナーハウス建設の構想を思い立たれた。その精神に共鳴</a:t>
            </a:r>
            <a:r>
              <a:rPr kumimoji="1" lang="ja-JP" altLang="en-US" sz="1600" dirty="0" smtClean="0"/>
              <a:t>した全国の</a:t>
            </a:r>
            <a:r>
              <a:rPr kumimoji="1" lang="ja-JP" altLang="en-US" sz="1600" dirty="0"/>
              <a:t>学生と早稲田大学総長村井資長</a:t>
            </a:r>
            <a:r>
              <a:rPr kumimoji="1" lang="ja-JP" altLang="en-US" sz="1600" dirty="0" smtClean="0"/>
              <a:t>御夫妻等は、誠意を込めて、セミナーハウスを建設に努めた。</a:t>
            </a:r>
            <a:r>
              <a:rPr kumimoji="1" lang="ja-JP" altLang="en-US" sz="1600" dirty="0"/>
              <a:t>富士を</a:t>
            </a:r>
            <a:r>
              <a:rPr kumimoji="1" lang="ja-JP" altLang="en-US" sz="1600" dirty="0" smtClean="0"/>
              <a:t>仰ぎ見る伊豆</a:t>
            </a:r>
            <a:r>
              <a:rPr kumimoji="1" lang="ja-JP" altLang="en-US" sz="1600" dirty="0"/>
              <a:t>の</a:t>
            </a:r>
            <a:r>
              <a:rPr kumimoji="1" lang="ja-JP" altLang="en-US" sz="1600" dirty="0" smtClean="0"/>
              <a:t>山から学園</a:t>
            </a:r>
            <a:r>
              <a:rPr kumimoji="1" lang="ja-JP" altLang="en-US" sz="1600" dirty="0"/>
              <a:t>に社会に、そして</a:t>
            </a:r>
            <a:r>
              <a:rPr kumimoji="1" lang="ja-JP" altLang="en-US" sz="1600" dirty="0" smtClean="0"/>
              <a:t>全国各地や世界各国の隅々にまで、若者たちの</a:t>
            </a:r>
            <a:r>
              <a:rPr kumimoji="1" lang="ja-JP" altLang="en-US" sz="1600" dirty="0" smtClean="0"/>
              <a:t>真の平和の叫びは、怒涛の如く木魂するであろう。</a:t>
            </a:r>
            <a:endParaRPr kumimoji="1" lang="en-US" altLang="ja-JP" sz="1600" dirty="0"/>
          </a:p>
          <a:p>
            <a:r>
              <a:rPr lang="ja-JP" altLang="en-US" sz="1600" dirty="0"/>
              <a:t>　</a:t>
            </a:r>
            <a:r>
              <a:rPr lang="ja-JP" altLang="en-US" sz="1600" dirty="0" smtClean="0"/>
              <a:t>亡き</a:t>
            </a:r>
            <a:r>
              <a:rPr lang="ja-JP" altLang="en-US" sz="1600" dirty="0"/>
              <a:t>大三郎</a:t>
            </a:r>
            <a:r>
              <a:rPr lang="ja-JP" altLang="en-US" sz="1600" dirty="0" smtClean="0"/>
              <a:t>君を始め、暴力</a:t>
            </a:r>
            <a:r>
              <a:rPr lang="ja-JP" altLang="en-US" sz="1600" dirty="0"/>
              <a:t>の犠牲となった数多く</a:t>
            </a:r>
            <a:r>
              <a:rPr lang="ja-JP" altLang="en-US" sz="1600" dirty="0" smtClean="0"/>
              <a:t>の若者の霊</a:t>
            </a:r>
            <a:r>
              <a:rPr lang="ja-JP" altLang="en-US" sz="1600" dirty="0"/>
              <a:t>よ、安</a:t>
            </a:r>
            <a:r>
              <a:rPr lang="ja-JP" altLang="en-US" sz="1600" dirty="0" smtClean="0"/>
              <a:t>かれ！」と深くここに祈念する。</a:t>
            </a:r>
            <a:endParaRPr lang="en-US" altLang="ja-JP" sz="1600" dirty="0"/>
          </a:p>
          <a:p>
            <a:r>
              <a:rPr kumimoji="1" lang="ja-JP" altLang="en-US" sz="1600" dirty="0"/>
              <a:t>　</a:t>
            </a:r>
            <a:r>
              <a:rPr kumimoji="1" lang="ja-JP" altLang="en-US" sz="1600" dirty="0" smtClean="0"/>
              <a:t>　　　　　　　　　　　　　　　　　　　　　　　　　　　　　　　　　</a:t>
            </a:r>
            <a:r>
              <a:rPr kumimoji="1" lang="en-US" altLang="ja-JP" sz="1600" dirty="0" smtClean="0"/>
              <a:t>1976</a:t>
            </a:r>
            <a:r>
              <a:rPr kumimoji="1" lang="ja-JP" altLang="en-US" sz="1600" dirty="0"/>
              <a:t>年</a:t>
            </a:r>
            <a:r>
              <a:rPr kumimoji="1" lang="en-US" altLang="ja-JP" sz="1600" dirty="0"/>
              <a:t>3</a:t>
            </a:r>
            <a:r>
              <a:rPr kumimoji="1" lang="ja-JP" altLang="en-US" sz="1600" dirty="0"/>
              <a:t>月</a:t>
            </a:r>
            <a:r>
              <a:rPr kumimoji="1" lang="en-US" altLang="ja-JP" sz="1600" dirty="0"/>
              <a:t>31</a:t>
            </a:r>
            <a:r>
              <a:rPr kumimoji="1" lang="ja-JP" altLang="en-US" sz="1600" dirty="0"/>
              <a:t>日</a:t>
            </a:r>
            <a:endParaRPr kumimoji="1" lang="en-US" altLang="ja-JP" sz="1600" dirty="0"/>
          </a:p>
          <a:p>
            <a:pPr algn="r"/>
            <a:r>
              <a:rPr lang="ja-JP" altLang="en-US" sz="1600" dirty="0"/>
              <a:t>セミナーハウス建設委員会</a:t>
            </a:r>
            <a:endParaRPr kumimoji="1" lang="en-US" altLang="ja-JP" sz="1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5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768559"/>
              </p:ext>
            </p:extLst>
          </p:nvPr>
        </p:nvGraphicFramePr>
        <p:xfrm>
          <a:off x="329184" y="312570"/>
          <a:ext cx="10589389" cy="5653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2798"/>
                <a:gridCol w="3986591"/>
              </a:tblGrid>
              <a:tr h="5653471">
                <a:tc>
                  <a:txBody>
                    <a:bodyPr/>
                    <a:lstStyle/>
                    <a:p>
                      <a:r>
                        <a:rPr kumimoji="1" lang="ja-JP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１９７２年</a:t>
                      </a:r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1" lang="ja-JP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kumimoji="1" lang="ja-JP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</a:p>
                    <a:p>
                      <a:r>
                        <a:rPr kumimoji="1" lang="ja-JP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川口君追悼集会</a:t>
                      </a:r>
                    </a:p>
                    <a:p>
                      <a:r>
                        <a:rPr kumimoji="1" lang="ja-JP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（於：大隈講堂）</a:t>
                      </a:r>
                    </a:p>
                    <a:p>
                      <a:r>
                        <a:rPr kumimoji="1" lang="ja-JP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１９７２年</a:t>
                      </a:r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1" lang="ja-JP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kumimoji="1" lang="ja-JP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</a:p>
                    <a:p>
                      <a:r>
                        <a:rPr kumimoji="1" lang="ja-JP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川口君追悼集会</a:t>
                      </a:r>
                    </a:p>
                    <a:p>
                      <a:r>
                        <a:rPr kumimoji="1" lang="ja-JP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（於：大隈講堂）</a:t>
                      </a:r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0"/>
            <a:ext cx="7712441" cy="587096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625" y="123888"/>
            <a:ext cx="3425588" cy="683164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311564" y="6074787"/>
            <a:ext cx="5174580" cy="40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20" b="1" dirty="0" smtClean="0"/>
              <a:t>川口君追悼集会　大隈講堂　</a:t>
            </a:r>
            <a:r>
              <a:rPr kumimoji="1" lang="en-US" altLang="ja-JP" sz="2020" b="1" dirty="0" smtClean="0"/>
              <a:t>1972.11.17</a:t>
            </a:r>
            <a:endParaRPr kumimoji="1" lang="ja-JP" altLang="en-US" sz="202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5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76546" y="632973"/>
            <a:ext cx="8911687" cy="970864"/>
          </a:xfrm>
        </p:spPr>
        <p:txBody>
          <a:bodyPr>
            <a:noAutofit/>
          </a:bodyPr>
          <a:lstStyle/>
          <a:p>
            <a:r>
              <a:rPr lang="ja-JP" altLang="en-US" sz="4990" b="1" dirty="0" smtClean="0">
                <a:solidFill>
                  <a:srgbClr val="002060"/>
                </a:solidFill>
              </a:rPr>
              <a:t>伊豆セミナーハウスの建設</a:t>
            </a:r>
            <a:endParaRPr kumimoji="1" lang="ja-JP" altLang="en-US" sz="4990" b="1" dirty="0">
              <a:solidFill>
                <a:srgbClr val="002060"/>
              </a:solidFill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8" y="1603837"/>
            <a:ext cx="7542918" cy="4878850"/>
          </a:xfrm>
        </p:spPr>
      </p:pic>
      <p:pic>
        <p:nvPicPr>
          <p:cNvPr id="6" name="コンテンツ プレースホルダー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24" y="1334596"/>
            <a:ext cx="4527880" cy="296604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11928" y="211134"/>
            <a:ext cx="9538094" cy="1071756"/>
          </a:xfrm>
        </p:spPr>
        <p:txBody>
          <a:bodyPr>
            <a:normAutofit fontScale="90000"/>
          </a:bodyPr>
          <a:lstStyle/>
          <a:p>
            <a:r>
              <a:rPr kumimoji="1" lang="ja-JP" altLang="en-US" sz="3700" b="1" dirty="0" smtClean="0"/>
              <a:t>設立の動機</a:t>
            </a:r>
            <a:r>
              <a:rPr kumimoji="1" lang="ja-JP" altLang="en-US" dirty="0" smtClean="0"/>
              <a:t>（２）</a:t>
            </a:r>
            <a:r>
              <a:rPr kumimoji="1" lang="ja-JP" altLang="en-US" sz="5400" b="1" dirty="0" smtClean="0">
                <a:solidFill>
                  <a:srgbClr val="C00000"/>
                </a:solidFill>
              </a:rPr>
              <a:t>先輩家庭の老後対策</a:t>
            </a:r>
            <a:endParaRPr kumimoji="1" lang="ja-JP" altLang="en-US" sz="5400" b="1" dirty="0">
              <a:solidFill>
                <a:srgbClr val="C00000"/>
              </a:solidFill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377696" y="1170432"/>
            <a:ext cx="10482208" cy="5616448"/>
          </a:xfrm>
        </p:spPr>
        <p:txBody>
          <a:bodyPr>
            <a:normAutofit/>
          </a:bodyPr>
          <a:lstStyle/>
          <a:p>
            <a:r>
              <a:rPr kumimoji="1" lang="en-US" altLang="ja-JP" sz="2960" dirty="0" smtClean="0"/>
              <a:t>1)</a:t>
            </a:r>
            <a:r>
              <a:rPr kumimoji="1" lang="ja-JP" altLang="en-US" sz="3120" b="1" dirty="0" smtClean="0"/>
              <a:t>老人とは　？　⇒精神性の高い集い</a:t>
            </a:r>
            <a:endParaRPr kumimoji="1" lang="en-US" altLang="ja-JP" sz="3120" b="1" dirty="0" smtClean="0"/>
          </a:p>
          <a:p>
            <a:r>
              <a:rPr lang="ja-JP" altLang="en-US" sz="2960" dirty="0" smtClean="0"/>
              <a:t>２）</a:t>
            </a:r>
            <a:r>
              <a:rPr lang="ja-JP" altLang="en-US" sz="3160" b="1" dirty="0" smtClean="0"/>
              <a:t>「霊界は、人間の永遠の本郷」</a:t>
            </a:r>
            <a:endParaRPr lang="en-US" altLang="ja-JP" sz="3160" b="1" dirty="0" smtClean="0"/>
          </a:p>
          <a:p>
            <a:r>
              <a:rPr kumimoji="1" lang="ja-JP" altLang="en-US" sz="2960" dirty="0" smtClean="0"/>
              <a:t>３）</a:t>
            </a:r>
            <a:r>
              <a:rPr lang="en-US" altLang="ja-JP" sz="2960" dirty="0"/>
              <a:t>『</a:t>
            </a:r>
            <a:r>
              <a:rPr lang="ja-JP" altLang="en-US" sz="2960" dirty="0"/>
              <a:t>人のお世話にならぬよう。人のお世話をするように</a:t>
            </a:r>
            <a:r>
              <a:rPr lang="ja-JP" altLang="en-US" sz="2960" dirty="0" smtClean="0"/>
              <a:t>。</a:t>
            </a:r>
            <a:endParaRPr lang="en-US" altLang="ja-JP" sz="2960" dirty="0" smtClean="0"/>
          </a:p>
          <a:p>
            <a:r>
              <a:rPr lang="ja-JP" altLang="en-US" sz="2960" dirty="0"/>
              <a:t>　</a:t>
            </a:r>
            <a:r>
              <a:rPr lang="ja-JP" altLang="en-US" sz="2960" dirty="0" smtClean="0"/>
              <a:t>そして</a:t>
            </a:r>
            <a:r>
              <a:rPr lang="ja-JP" altLang="en-US" sz="2960" dirty="0" smtClean="0"/>
              <a:t>報い</a:t>
            </a:r>
            <a:r>
              <a:rPr lang="ja-JP" altLang="en-US" sz="2960" dirty="0"/>
              <a:t>を</a:t>
            </a:r>
            <a:r>
              <a:rPr lang="ja-JP" altLang="en-US" sz="2960" dirty="0" smtClean="0"/>
              <a:t>求めぬよう</a:t>
            </a:r>
            <a:r>
              <a:rPr lang="en-US" altLang="ja-JP" sz="2960" dirty="0" smtClean="0"/>
              <a:t>』</a:t>
            </a:r>
            <a:r>
              <a:rPr lang="ja-JP" altLang="en-US" sz="2050" b="1" dirty="0" smtClean="0"/>
              <a:t>自治</a:t>
            </a:r>
            <a:r>
              <a:rPr lang="ja-JP" altLang="en-US" sz="2050" b="1" dirty="0"/>
              <a:t>の三訣</a:t>
            </a:r>
            <a:r>
              <a:rPr lang="ja-JP" altLang="en-US" sz="1690" dirty="0"/>
              <a:t>（さんけつ</a:t>
            </a:r>
            <a:r>
              <a:rPr lang="ja-JP" altLang="en-US" sz="1690" dirty="0" smtClean="0"/>
              <a:t>）</a:t>
            </a:r>
            <a:endParaRPr lang="en-US" altLang="ja-JP" sz="1690" dirty="0" smtClean="0"/>
          </a:p>
          <a:p>
            <a:r>
              <a:rPr lang="ja-JP" altLang="en-US" sz="2960" b="1" dirty="0" smtClean="0"/>
              <a:t>　　　</a:t>
            </a:r>
            <a:r>
              <a:rPr lang="ja-JP" altLang="en-US" sz="2960" b="1" dirty="0" smtClean="0"/>
              <a:t>「</a:t>
            </a:r>
            <a:r>
              <a:rPr lang="ja-JP" altLang="en-US" sz="2960" b="1" dirty="0"/>
              <a:t>自助、互助、自制」 </a:t>
            </a:r>
            <a:r>
              <a:rPr lang="ja-JP" altLang="en-US" sz="2960" dirty="0" smtClean="0"/>
              <a:t>後藤</a:t>
            </a:r>
            <a:r>
              <a:rPr lang="ja-JP" altLang="en-US" sz="2960" dirty="0" smtClean="0"/>
              <a:t>新平　</a:t>
            </a:r>
            <a:r>
              <a:rPr lang="ja-JP" altLang="en-US" sz="2960" dirty="0"/>
              <a:t/>
            </a:r>
            <a:br>
              <a:rPr lang="ja-JP" altLang="en-US" sz="2960" dirty="0"/>
            </a:br>
            <a:r>
              <a:rPr lang="ja-JP" altLang="en-US" sz="2960" dirty="0" smtClean="0"/>
              <a:t>　　　　</a:t>
            </a:r>
            <a:endParaRPr lang="en-US" altLang="ja-JP" sz="2960" dirty="0" smtClean="0"/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　　　　　　　　　　　　　　　　　　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688" y="2784797"/>
            <a:ext cx="2877312" cy="4002083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710" b="1" dirty="0" smtClean="0"/>
              <a:t>Ⅱ</a:t>
            </a:r>
            <a:r>
              <a:rPr lang="ja-JP" altLang="en-US" sz="3710" b="1" dirty="0" smtClean="0"/>
              <a:t>－１、　</a:t>
            </a:r>
            <a:r>
              <a:rPr lang="ja-JP" altLang="en-US" sz="5020" b="1" dirty="0" smtClean="0"/>
              <a:t>百鶴苑</a:t>
            </a:r>
            <a:endParaRPr kumimoji="1" lang="ja-JP" altLang="en-US" sz="5020" b="1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85" y="1716775"/>
            <a:ext cx="5903408" cy="4409336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6" y="1810664"/>
            <a:ext cx="5997074" cy="4315447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73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898664"/>
              </p:ext>
            </p:extLst>
          </p:nvPr>
        </p:nvGraphicFramePr>
        <p:xfrm>
          <a:off x="2127249" y="161925"/>
          <a:ext cx="8378825" cy="6486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1404"/>
                <a:gridCol w="4297421"/>
              </a:tblGrid>
              <a:tr h="3344977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14154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4964" y="-197276"/>
            <a:ext cx="5428235" cy="405442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7" y="3706368"/>
            <a:ext cx="5368790" cy="361266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5207" y="3526322"/>
            <a:ext cx="5077844" cy="379271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60" y="-232699"/>
            <a:ext cx="5077844" cy="3792711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74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ウィスプ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1225</TotalTime>
  <Words>673</Words>
  <Application>Microsoft Office PowerPoint</Application>
  <PresentationFormat>ワイド画面</PresentationFormat>
  <Paragraphs>129</Paragraphs>
  <Slides>17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4" baseType="lpstr">
      <vt:lpstr>ＭＳ Ｐゴシック</vt:lpstr>
      <vt:lpstr>メイリオ</vt:lpstr>
      <vt:lpstr>Arial</vt:lpstr>
      <vt:lpstr>Calibri</vt:lpstr>
      <vt:lpstr>Century Gothic</vt:lpstr>
      <vt:lpstr>Wingdings 3</vt:lpstr>
      <vt:lpstr>ウィスプ</vt:lpstr>
      <vt:lpstr>伊豆・沼津の施設について</vt:lpstr>
      <vt:lpstr>Ⅰ、施設設立の動機（１） 　　 １）川口君リンチ殺人事件  ２）平和思想教育の必要性 　　⇒　伊豆セミナーハウスの建設 </vt:lpstr>
      <vt:lpstr>PowerPoint プレゼンテーション</vt:lpstr>
      <vt:lpstr>祈念碑</vt:lpstr>
      <vt:lpstr>PowerPoint プレゼンテーション</vt:lpstr>
      <vt:lpstr>伊豆セミナーハウスの建設</vt:lpstr>
      <vt:lpstr>設立の動機（２）先輩家庭の老後対策</vt:lpstr>
      <vt:lpstr>Ⅱ－１、　百鶴苑</vt:lpstr>
      <vt:lpstr>PowerPoint プレゼンテーション</vt:lpstr>
      <vt:lpstr>PowerPoint プレゼンテーション</vt:lpstr>
      <vt:lpstr>Ⅱ－２、鶴亀荘　沼津市</vt:lpstr>
      <vt:lpstr>PowerPoint プレゼンテーション</vt:lpstr>
      <vt:lpstr>Ⅲ、運用の仕方</vt:lpstr>
      <vt:lpstr>Ⅳ、未来構想 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伊豆・沼津の施設について</dc:title>
  <dc:creator>尾脇準一郎</dc:creator>
  <cp:lastModifiedBy>尾脇準一郎</cp:lastModifiedBy>
  <cp:revision>68</cp:revision>
  <cp:lastPrinted>2016-10-21T06:30:04Z</cp:lastPrinted>
  <dcterms:created xsi:type="dcterms:W3CDTF">2016-10-19T20:06:32Z</dcterms:created>
  <dcterms:modified xsi:type="dcterms:W3CDTF">2016-10-21T08:45:54Z</dcterms:modified>
</cp:coreProperties>
</file>